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16672003" r:id="rId2"/>
    <p:sldId id="16672011" r:id="rId3"/>
    <p:sldId id="16672004" r:id="rId4"/>
    <p:sldId id="16672012" r:id="rId5"/>
    <p:sldId id="16672013" r:id="rId6"/>
    <p:sldId id="16672006" r:id="rId7"/>
    <p:sldId id="16672005" r:id="rId8"/>
    <p:sldId id="16672010" r:id="rId9"/>
    <p:sldId id="16672007" r:id="rId10"/>
    <p:sldId id="16672008" r:id="rId11"/>
    <p:sldId id="16672009" r:id="rId12"/>
    <p:sldId id="16672000" r:id="rId13"/>
    <p:sldId id="16672001" r:id="rId14"/>
    <p:sldId id="16672002" r:id="rId15"/>
    <p:sldId id="16671984" r:id="rId16"/>
    <p:sldId id="16671987" r:id="rId17"/>
    <p:sldId id="16671924" r:id="rId18"/>
    <p:sldId id="16671923" r:id="rId19"/>
    <p:sldId id="16671925" r:id="rId20"/>
    <p:sldId id="16671998" r:id="rId21"/>
    <p:sldId id="1667199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智能体篇" id="{45763A9F-E096-4CA9-81D3-AF81F97D3A16}">
          <p14:sldIdLst>
            <p14:sldId id="16672003"/>
            <p14:sldId id="16672011"/>
            <p14:sldId id="16672004"/>
            <p14:sldId id="16672012"/>
            <p14:sldId id="16672013"/>
            <p14:sldId id="16672006"/>
            <p14:sldId id="16672005"/>
            <p14:sldId id="16672010"/>
            <p14:sldId id="16672007"/>
            <p14:sldId id="16672008"/>
            <p14:sldId id="16672009"/>
          </p14:sldIdLst>
        </p14:section>
        <p14:section name="AI Ready落地" id="{C9219E22-ADBF-4C3E-AC88-99369F639E30}">
          <p14:sldIdLst>
            <p14:sldId id="16672000"/>
            <p14:sldId id="16672001"/>
            <p14:sldId id="16672002"/>
          </p14:sldIdLst>
        </p14:section>
        <p14:section name="语料库规划" id="{9A546B40-5B9E-430C-8973-AFAC12BC3CBF}">
          <p14:sldIdLst>
            <p14:sldId id="16671984"/>
            <p14:sldId id="16671987"/>
            <p14:sldId id="16671924"/>
            <p14:sldId id="16671923"/>
            <p14:sldId id="16671925"/>
            <p14:sldId id="16671998"/>
            <p14:sldId id="166719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8DC0"/>
    <a:srgbClr val="C7DDF1"/>
    <a:srgbClr val="D1DCF3"/>
    <a:srgbClr val="D7E1F5"/>
    <a:srgbClr val="80AADC"/>
    <a:srgbClr val="BFCFEF"/>
    <a:srgbClr val="ACC1EA"/>
    <a:srgbClr val="718EC9"/>
    <a:srgbClr val="3B6CCD"/>
    <a:srgbClr val="719F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03" autoAdjust="0"/>
    <p:restoredTop sz="73133" autoAdjust="0"/>
  </p:normalViewPr>
  <p:slideViewPr>
    <p:cSldViewPr snapToGrid="0" showGuides="1">
      <p:cViewPr varScale="1">
        <p:scale>
          <a:sx n="82" d="100"/>
          <a:sy n="82" d="100"/>
        </p:scale>
        <p:origin x="120" y="664"/>
      </p:cViewPr>
      <p:guideLst>
        <p:guide orient="horz" pos="595"/>
        <p:guide pos="4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F15E5-5A82-4291-BE95-09B169290C9C}" type="datetimeFigureOut">
              <a:rPr lang="zh-CN" altLang="en-US" smtClean="0"/>
              <a:t>2025/10/16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2D0B1-DD82-497C-8301-4F2C4DAD3F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052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大模型更喜欢“结构化”的输入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非结构化句子中，模型需要自己分析“微信”和“腾讯”“大众”之间的关系。如果文本再长一些，这种推断的难度会成倍增加，甚至可能出错。而结构化三元组直接把关系讲得明明白白，模型几乎不用费力就能理解。  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跨文本块的联系容易断裂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分别检索这两个文本块，但它没法自动告诉你这两段话其实是有关联的。更麻烦的是，如果某个关键片段因为跟查询的相似度不够高而没被检索到，答案就直接缺了一角。即使所有片段都找回来了，模型还得自己费劲去拼凑这些信息的逻辑关系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多跳推理和因果关系的难题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有些问题需要跨越多段文本才能回答完整。比如，想总结某个人物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的全部成就，传统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可能会因为只抓取了“前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个”相关文本片段而漏掉一部分信息。更糟的是，它检索的每个片段都是孤立的，模型得自己猜这些片段怎么连起来，效率低不说，还容易出错。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2D0B1-DD82-497C-8301-4F2C4DAD3F4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030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 RAG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的第一步，就是从非结构化文本中提取信息，构建一个知识图谱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在检索阶段，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 RAG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不再依赖向量相似度，而是通过图谱遍历来获取完整信息。比如要总结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的成就，它会直接从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这个节点出发，沿着“达成”这条边，把所有相关成就都找出来。这种方式不仅确保信息不遗漏，还天然保持了信息的连贯性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 RAG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把结构化的图谱信息喂给大模型，相当于把一堆散乱的拼图拼好后再交给它。这样，模型在处理多跳推理或因果关系时就轻松得多，结果自然更准确、更连贯。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2D0B1-DD82-497C-8301-4F2C4DAD3F4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111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E79B98-EC49-4B94-A819-12EDCA6C002A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39137-E946-2DBC-85F3-B64BCB50A8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479988-9D1E-120E-A06F-0F70DD069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016087-CB79-A08F-CD0A-99935AC93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1D9D-23D8-4D57-A9B1-6184AFCB171E}" type="datetimeFigureOut">
              <a:rPr lang="zh-CN" altLang="en-US" smtClean="0"/>
              <a:t>2025/10/16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53D14E-B591-94FA-78AC-F954EC33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30C7AF-E3C6-635A-F863-B68B462F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EF91-B87A-49C6-AE45-4FA6F8FF94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188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48206-783F-0A6A-53AC-DA81EF8D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41E3D4-4E99-D0B7-5391-B0E9DFF20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84D453-4DDD-75A5-A508-CF4F65AD5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1D9D-23D8-4D57-A9B1-6184AFCB171E}" type="datetimeFigureOut">
              <a:rPr lang="zh-CN" altLang="en-US" smtClean="0"/>
              <a:t>2025/10/16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BDD5DE-89DD-D1A9-57A8-09561589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1EB13B-24AF-1F0F-A5E5-923832AA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EF91-B87A-49C6-AE45-4FA6F8FF94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968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C824CD-BE15-4BAA-F13C-67ED16A451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FDAABE-7DA3-4DCA-F37A-01A050B68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CD8202-E24A-3951-A644-1261C5B92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1D9D-23D8-4D57-A9B1-6184AFCB171E}" type="datetimeFigureOut">
              <a:rPr lang="zh-CN" altLang="en-US" smtClean="0"/>
              <a:t>2025/10/16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4757C5-995D-2B1B-E71C-47C628F15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EA6F69-2151-22CD-A01A-2AFF5D90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EF91-B87A-49C6-AE45-4FA6F8FF94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389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/>
          <p:nvPr userDrawn="1"/>
        </p:nvPicPr>
        <p:blipFill>
          <a:blip r:embed="rId2">
            <a:alphaModFix amt="9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标题 21"/>
          <p:cNvSpPr>
            <a:spLocks noGrp="1"/>
          </p:cNvSpPr>
          <p:nvPr>
            <p:ph type="title" hasCustomPrompt="1"/>
          </p:nvPr>
        </p:nvSpPr>
        <p:spPr>
          <a:xfrm>
            <a:off x="695960" y="207645"/>
            <a:ext cx="10800715" cy="48958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2400" b="1" i="0">
                <a:solidFill>
                  <a:srgbClr val="042A7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kumimoji="1" lang="zh-TW" altLang="en-US" dirty="0"/>
              <a:t>目录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11200" y="895350"/>
            <a:ext cx="10769600" cy="0"/>
          </a:xfrm>
          <a:prstGeom prst="line">
            <a:avLst/>
          </a:prstGeom>
          <a:ln>
            <a:solidFill>
              <a:srgbClr val="09193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rcRect l="41026"/>
          <a:stretch>
            <a:fillRect/>
          </a:stretch>
        </p:blipFill>
        <p:spPr>
          <a:xfrm>
            <a:off x="0" y="81280"/>
            <a:ext cx="438150" cy="742950"/>
          </a:xfrm>
          <a:prstGeom prst="rect">
            <a:avLst/>
          </a:prstGeom>
        </p:spPr>
      </p:pic>
      <p:pic>
        <p:nvPicPr>
          <p:cNvPr id="4" name="图片 3" descr="库帕思logo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69120" y="-801370"/>
            <a:ext cx="2831465" cy="247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7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-02">
    <p:bg>
      <p:bgPr>
        <a:gradFill flip="none" rotWithShape="1">
          <a:gsLst>
            <a:gs pos="9000">
              <a:srgbClr val="042A72"/>
            </a:gs>
            <a:gs pos="100000">
              <a:srgbClr val="4870FF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图片 113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 userDrawn="1"/>
        </p:nvSpPr>
        <p:spPr>
          <a:xfrm>
            <a:off x="0" y="-13335"/>
            <a:ext cx="12193270" cy="6884670"/>
          </a:xfrm>
          <a:prstGeom prst="rect">
            <a:avLst/>
          </a:prstGeom>
          <a:blipFill rotWithShape="1">
            <a:blip r:embed="rId3">
              <a:alphaModFix amt="2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5719813"/>
            <a:ext cx="12192000" cy="1162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635" cy="5719445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700310" y="4891157"/>
            <a:ext cx="10791380" cy="44631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标题 21"/>
          <p:cNvSpPr>
            <a:spLocks noGrp="1"/>
          </p:cNvSpPr>
          <p:nvPr>
            <p:ph type="title" hasCustomPrompt="1"/>
          </p:nvPr>
        </p:nvSpPr>
        <p:spPr>
          <a:xfrm>
            <a:off x="700310" y="3667046"/>
            <a:ext cx="10791380" cy="111038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9600" b="1" i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922401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27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B5AD5-C268-9712-86FB-9F9E5A969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3BADB7-9C5B-796E-6492-68C24655D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B172C2-D621-6594-16D5-3EA54E71E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1D9D-23D8-4D57-A9B1-6184AFCB171E}" type="datetimeFigureOut">
              <a:rPr lang="zh-CN" altLang="en-US" smtClean="0"/>
              <a:t>2025/10/16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8C7946-5233-18E6-667A-F41091C53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3AA72C-340D-0E97-A15B-7C57A6F6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EF91-B87A-49C6-AE45-4FA6F8FF94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648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88908-2866-34C0-171C-285A658BD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3C39EE-7387-D73B-4351-3494C10A2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01C93F-519B-A2DB-88B9-DAAA6C6BF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1D9D-23D8-4D57-A9B1-6184AFCB171E}" type="datetimeFigureOut">
              <a:rPr lang="zh-CN" altLang="en-US" smtClean="0"/>
              <a:t>2025/10/16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F31D4F-046E-7F2D-4363-A25843486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FF1D55-F414-EC3A-F008-8A0AB64C1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EF91-B87A-49C6-AE45-4FA6F8FF94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427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BADC98-BAFE-B5B2-2947-EB40948A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6F6FE2-373C-E98F-7FD5-DF36A5DEE6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443E2D-327D-A7F9-BAE1-2B8B01B76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342256-3A4F-7853-172E-48CE789B8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1D9D-23D8-4D57-A9B1-6184AFCB171E}" type="datetimeFigureOut">
              <a:rPr lang="zh-CN" altLang="en-US" smtClean="0"/>
              <a:t>2025/10/16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CF1C-6D99-A600-C90C-1B5FAB117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FB8117-912A-419A-F7E7-BF29DC78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EF91-B87A-49C6-AE45-4FA6F8FF94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974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8F29E-941F-DEFE-7FA8-3F018698D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8A1FD0-B095-B41E-376C-5906EA5DB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139E02-DA83-B83D-3277-6AEF1F99D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9E99C76-F50D-FE6B-57D8-674B827519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C9685B-B85E-5BF3-263D-0F67754988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F2C0E11-57A0-CD38-C93A-A09D8FFD4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1D9D-23D8-4D57-A9B1-6184AFCB171E}" type="datetimeFigureOut">
              <a:rPr lang="zh-CN" altLang="en-US" smtClean="0"/>
              <a:t>2025/10/16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6B654F7-C316-5A17-64D7-88427CA5B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64E33F-29F5-38F9-4CDF-08507964E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EF91-B87A-49C6-AE45-4FA6F8FF94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681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94AEA-4081-B7ED-37EC-B652305A8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AC76580-A86D-4875-DFEF-EE87AC48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1D9D-23D8-4D57-A9B1-6184AFCB171E}" type="datetimeFigureOut">
              <a:rPr lang="zh-CN" altLang="en-US" smtClean="0"/>
              <a:t>2025/10/16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C3562B6-6079-43DA-A9C3-7D3F34B0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F6A90AF-07DA-E764-F16B-5FDEB401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EF91-B87A-49C6-AE45-4FA6F8FF94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335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53C5735-3C84-B97F-1914-07DC5743D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1D9D-23D8-4D57-A9B1-6184AFCB171E}" type="datetimeFigureOut">
              <a:rPr lang="zh-CN" altLang="en-US" smtClean="0"/>
              <a:t>2025/10/16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D527EAB-DA92-2FCF-BCC2-1A35FED3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6CF81B-A7B2-0481-707B-61C98EDE8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EF91-B87A-49C6-AE45-4FA6F8FF94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517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CAA7FF-999B-2637-2B6D-946388F5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211F3D-5470-DB79-7146-71A2B9D44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E82EA6-0430-770E-704E-483252D83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AED273-12F0-048D-2596-99A4FC23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1D9D-23D8-4D57-A9B1-6184AFCB171E}" type="datetimeFigureOut">
              <a:rPr lang="zh-CN" altLang="en-US" smtClean="0"/>
              <a:t>2025/10/16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3E0BC3-90B3-5A21-AD46-8E1B5D29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A2D59D-3D12-2FD5-B78F-6174BF18E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EF91-B87A-49C6-AE45-4FA6F8FF94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81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6294B-CEEA-C344-754B-1277E7C1D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2C6DCD0-1A7D-D232-55D8-8F35C8CD3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ABAD47-F6DD-0610-BE76-84F005928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2BDF58-D7C5-12CC-E035-536D7FEAD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1D9D-23D8-4D57-A9B1-6184AFCB171E}" type="datetimeFigureOut">
              <a:rPr lang="zh-CN" altLang="en-US" smtClean="0"/>
              <a:t>2025/10/16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E578A1-DF9F-49BD-FB73-0FE61C034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FBD0D3-8DC2-1ABC-9134-6252A4A6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EF91-B87A-49C6-AE45-4FA6F8FF94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58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E007F7-7D34-78B7-DBBF-C7CF00292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81A26E-6A70-DBBF-2BBE-45E2BF66D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DCB1E6-9C6C-6398-FDF8-1E4BE3B47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C1D9D-23D8-4D57-A9B1-6184AFCB171E}" type="datetimeFigureOut">
              <a:rPr lang="zh-CN" altLang="en-US" smtClean="0"/>
              <a:t>2025/10/16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74174F-B7E9-022E-3730-AD398EF11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CDB0FE-E9A7-331C-9521-698EDF3AE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4EF91-B87A-49C6-AE45-4FA6F8FF94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07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gif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6CBE9-5F52-4A4B-A593-111226CE5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98ABF-8BC2-2CD8-0D05-79D49B877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AI Agent</a:t>
            </a:r>
            <a:r>
              <a:rPr lang="zh-CN" altLang="en-US" dirty="0"/>
              <a:t>实现的技术要点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CCF826-236C-B699-1623-697589E89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A29CE840-4B0F-F539-32EB-795566C89BAF}"/>
              </a:ext>
            </a:extLst>
          </p:cNvPr>
          <p:cNvSpPr txBox="1">
            <a:spLocks/>
          </p:cNvSpPr>
          <p:nvPr/>
        </p:nvSpPr>
        <p:spPr>
          <a:xfrm>
            <a:off x="9714689" y="65955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6" name="图形 1">
            <a:extLst>
              <a:ext uri="{FF2B5EF4-FFF2-40B4-BE49-F238E27FC236}">
                <a16:creationId xmlns:a16="http://schemas.microsoft.com/office/drawing/2014/main" id="{42AF4131-D3F9-399D-9340-EAC5FE84C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31080" y="-2629047"/>
            <a:ext cx="8790025" cy="97668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FB64ED-AC14-6D6F-7E3F-3739524CC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00" y="786143"/>
            <a:ext cx="11400000" cy="5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9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636BC-81A9-F925-EA8E-D82A349A6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1C09E3-A970-E9CD-88A4-35636E11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</a:t>
            </a:r>
            <a:r>
              <a:rPr lang="en-US" altLang="zh-CN" dirty="0"/>
              <a:t> RAG-</a:t>
            </a:r>
            <a:r>
              <a:rPr lang="zh-CN" altLang="en-US" dirty="0"/>
              <a:t>语义分块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1E0B831-A02A-D797-C452-98AE9A7BF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32A5980-A248-10AE-BF73-76C77125FB08}"/>
              </a:ext>
            </a:extLst>
          </p:cNvPr>
          <p:cNvSpPr txBox="1">
            <a:spLocks/>
          </p:cNvSpPr>
          <p:nvPr/>
        </p:nvSpPr>
        <p:spPr>
          <a:xfrm>
            <a:off x="9714689" y="65955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6" name="图形 1">
            <a:extLst>
              <a:ext uri="{FF2B5EF4-FFF2-40B4-BE49-F238E27FC236}">
                <a16:creationId xmlns:a16="http://schemas.microsoft.com/office/drawing/2014/main" id="{231451A6-762D-0AED-23BD-D27A03705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31080" y="-2629047"/>
            <a:ext cx="8790025" cy="97668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0D2BB8-5917-66D3-C65E-5E177844C370}"/>
              </a:ext>
            </a:extLst>
          </p:cNvPr>
          <p:cNvSpPr txBox="1"/>
          <p:nvPr/>
        </p:nvSpPr>
        <p:spPr>
          <a:xfrm>
            <a:off x="8088284" y="1288320"/>
            <a:ext cx="299800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 dirty="0"/>
              <a:t>原理：使用语言模型或句法树对文档进行语义切分，而非按字符或固定长度分块。</a:t>
            </a:r>
          </a:p>
          <a:p>
            <a:r>
              <a:rPr lang="zh-CN" altLang="en-US" b="1" dirty="0"/>
              <a:t>保证块的完整语义。</a:t>
            </a:r>
          </a:p>
          <a:p>
            <a:r>
              <a:rPr lang="zh-CN" altLang="en-US" b="1" dirty="0"/>
              <a:t>提高召回质量。</a:t>
            </a:r>
          </a:p>
          <a:p>
            <a:r>
              <a:rPr lang="zh-CN" altLang="en-US" b="1" dirty="0"/>
              <a:t>技术方案：</a:t>
            </a:r>
            <a:r>
              <a:rPr lang="en-US" altLang="zh-CN" b="1" dirty="0"/>
              <a:t>NLTK + Transformer Embedding + </a:t>
            </a:r>
            <a:r>
              <a:rPr lang="zh-CN" altLang="en-US" b="1" dirty="0"/>
              <a:t>动态窗口切割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AutoShape 2" descr="图片">
            <a:extLst>
              <a:ext uri="{FF2B5EF4-FFF2-40B4-BE49-F238E27FC236}">
                <a16:creationId xmlns:a16="http://schemas.microsoft.com/office/drawing/2014/main" id="{60891287-702E-8F59-CBFA-21109ACA88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C247F6-6F34-DE68-0FD1-8FCDC2F06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33" y="831274"/>
            <a:ext cx="7106154" cy="546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8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FE184-656F-7D67-9FC1-C1064F791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C6211D-4DCA-AB3C-1DCB-D83DF84D2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42" y="207645"/>
            <a:ext cx="10800715" cy="489585"/>
          </a:xfrm>
        </p:spPr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</a:t>
            </a:r>
            <a:r>
              <a:rPr lang="en-US" altLang="zh-CN" dirty="0"/>
              <a:t> KG-</a:t>
            </a:r>
            <a:r>
              <a:rPr lang="zh-CN" altLang="en-US" dirty="0"/>
              <a:t>知识图谱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1FBE86-C09D-FDF0-1EC8-B6588F2C8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52F60E3E-56F3-5F57-2901-D36EA5F1113F}"/>
              </a:ext>
            </a:extLst>
          </p:cNvPr>
          <p:cNvSpPr txBox="1">
            <a:spLocks/>
          </p:cNvSpPr>
          <p:nvPr/>
        </p:nvSpPr>
        <p:spPr>
          <a:xfrm>
            <a:off x="9714689" y="65955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6" name="图形 1">
            <a:extLst>
              <a:ext uri="{FF2B5EF4-FFF2-40B4-BE49-F238E27FC236}">
                <a16:creationId xmlns:a16="http://schemas.microsoft.com/office/drawing/2014/main" id="{66579186-5666-7CAC-128B-F6AE31D0A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31080" y="-2629047"/>
            <a:ext cx="8790025" cy="97668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F5BB93D-32C8-E15E-7219-B6C99B322636}"/>
              </a:ext>
            </a:extLst>
          </p:cNvPr>
          <p:cNvSpPr txBox="1"/>
          <p:nvPr/>
        </p:nvSpPr>
        <p:spPr>
          <a:xfrm>
            <a:off x="8215686" y="1205193"/>
            <a:ext cx="299800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原理： 将文档转化为结构化的三元组图谱，进行图谱检索或路径推理。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支持语义联想、实体关系解释</a:t>
            </a:r>
          </a:p>
          <a:p>
            <a:pPr lvl="0"/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技术方案：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lang="en-US" altLang="zh-CN" dirty="0"/>
              <a:t>Neo4j</a:t>
            </a:r>
            <a:r>
              <a:rPr lang="zh-CN" altLang="en-US" dirty="0"/>
              <a:t>、</a:t>
            </a:r>
            <a:r>
              <a:rPr lang="en-US" altLang="zh-CN" dirty="0"/>
              <a:t>KGLM + </a:t>
            </a:r>
            <a:r>
              <a:rPr lang="zh-CN" altLang="en-US" dirty="0"/>
              <a:t>图谱嵌入模型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AutoShape 2" descr="图片">
            <a:extLst>
              <a:ext uri="{FF2B5EF4-FFF2-40B4-BE49-F238E27FC236}">
                <a16:creationId xmlns:a16="http://schemas.microsoft.com/office/drawing/2014/main" id="{6C7C5958-0BC6-65F3-4793-310D334007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CE1C479-9270-22E5-3C5F-07A88A6BB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43" y="864524"/>
            <a:ext cx="7392642" cy="536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0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4AFC6A-188D-075D-F83F-8B8C80504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07911-8962-6777-BCFF-E0B44490A99C}"/>
              </a:ext>
            </a:extLst>
          </p:cNvPr>
          <p:cNvSpPr txBox="1"/>
          <p:nvPr/>
        </p:nvSpPr>
        <p:spPr>
          <a:xfrm>
            <a:off x="395605" y="2687320"/>
            <a:ext cx="4871720" cy="2020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6600" b="1" noProof="0" dirty="0">
                <a:ln>
                  <a:noFill/>
                </a:ln>
                <a:gradFill>
                  <a:gsLst>
                    <a:gs pos="0">
                      <a:srgbClr val="EBB951"/>
                    </a:gs>
                    <a:gs pos="27000">
                      <a:srgbClr val="FFC000"/>
                    </a:gs>
                    <a:gs pos="76000">
                      <a:srgbClr val="F5CE86">
                        <a:alpha val="100000"/>
                      </a:srgbClr>
                    </a:gs>
                    <a:gs pos="100000">
                      <a:srgbClr val="FFC000">
                        <a:lumMod val="40000"/>
                        <a:lumOff val="60000"/>
                      </a:srgbClr>
                    </a:gs>
                  </a:gsLst>
                  <a:lin ang="6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gency FB" panose="020B0503020202020204" charset="0"/>
                <a:sym typeface="Arial" panose="020B0604020202020204" pitchFamily="34" charset="0"/>
              </a:rPr>
              <a:t>PART  </a:t>
            </a:r>
            <a:r>
              <a:rPr lang="zh-CN" altLang="en-US" sz="11500" b="1" noProof="0" dirty="0">
                <a:ln>
                  <a:noFill/>
                </a:ln>
                <a:gradFill>
                  <a:gsLst>
                    <a:gs pos="0">
                      <a:srgbClr val="EBB951"/>
                    </a:gs>
                    <a:gs pos="27000">
                      <a:srgbClr val="FFC000"/>
                    </a:gs>
                    <a:gs pos="76000">
                      <a:srgbClr val="F5CE86">
                        <a:alpha val="100000"/>
                      </a:srgbClr>
                    </a:gs>
                    <a:gs pos="100000">
                      <a:srgbClr val="FFC000">
                        <a:lumMod val="40000"/>
                        <a:lumOff val="60000"/>
                      </a:srgbClr>
                    </a:gs>
                  </a:gsLst>
                  <a:lin ang="6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gency FB" panose="020B0503020202020204" charset="0"/>
                <a:sym typeface="Arial" panose="020B0604020202020204" pitchFamily="34" charset="0"/>
              </a:rPr>
              <a:t>0</a:t>
            </a:r>
            <a:r>
              <a:rPr lang="en-US" altLang="zh-CN" sz="11500" b="1" noProof="0" dirty="0">
                <a:ln>
                  <a:noFill/>
                </a:ln>
                <a:gradFill>
                  <a:gsLst>
                    <a:gs pos="0">
                      <a:srgbClr val="EBB951"/>
                    </a:gs>
                    <a:gs pos="27000">
                      <a:srgbClr val="FFC000"/>
                    </a:gs>
                    <a:gs pos="76000">
                      <a:srgbClr val="F5CE86">
                        <a:alpha val="100000"/>
                      </a:srgbClr>
                    </a:gs>
                    <a:gs pos="100000">
                      <a:srgbClr val="FFC000">
                        <a:lumMod val="40000"/>
                        <a:lumOff val="60000"/>
                      </a:srgbClr>
                    </a:gs>
                  </a:gsLst>
                  <a:lin ang="6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gency FB" panose="020B0503020202020204" charset="0"/>
                <a:sym typeface="Arial" panose="020B0604020202020204" pitchFamily="34" charset="0"/>
              </a:rPr>
              <a:t>3</a:t>
            </a:r>
            <a:endParaRPr lang="zh-CN" altLang="en-US" sz="11500" b="1" noProof="0" dirty="0">
              <a:ln>
                <a:noFill/>
              </a:ln>
              <a:gradFill>
                <a:gsLst>
                  <a:gs pos="0">
                    <a:srgbClr val="EBB951"/>
                  </a:gs>
                  <a:gs pos="27000">
                    <a:srgbClr val="FFC000"/>
                  </a:gs>
                  <a:gs pos="76000">
                    <a:srgbClr val="F5CE86">
                      <a:alpha val="100000"/>
                    </a:srgbClr>
                  </a:gs>
                  <a:gs pos="100000">
                    <a:srgbClr val="FFC000">
                      <a:lumMod val="40000"/>
                      <a:lumOff val="60000"/>
                    </a:srgbClr>
                  </a:gs>
                </a:gsLst>
                <a:lin ang="60000" scaled="0"/>
              </a:gra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gency FB" panose="020B0503020202020204" charset="0"/>
              <a:sym typeface="Arial" panose="020B0604020202020204" pitchFamily="34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6C5A440-AD46-AC61-522F-623D6A38B3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288" y="4825365"/>
            <a:ext cx="10960100" cy="388938"/>
          </a:xfrm>
        </p:spPr>
        <p:txBody>
          <a:bodyPr>
            <a:normAutofit fontScale="90000" lnSpcReduction="10000"/>
          </a:bodyPr>
          <a:lstStyle/>
          <a:p>
            <a:pPr marL="457200" indent="-457200">
              <a:buSzPct val="115000"/>
              <a:buFont typeface="Wingdings" panose="05000000000000000000" charset="0"/>
              <a:buChar char="ª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语料库技术体系与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AI </a:t>
            </a:r>
            <a:r>
              <a:rPr lang="en-US" altLang="zh-CN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Ready </a:t>
            </a:r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规划</a:t>
            </a:r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54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E2F46-3A2F-26C5-9F2B-B338E6C96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854959F-01F7-6EC7-424F-9E53D4535FBA}"/>
              </a:ext>
            </a:extLst>
          </p:cNvPr>
          <p:cNvSpPr txBox="1"/>
          <p:nvPr/>
        </p:nvSpPr>
        <p:spPr>
          <a:xfrm>
            <a:off x="7924800" y="1327355"/>
            <a:ext cx="37559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</a:t>
            </a:r>
            <a:r>
              <a:rPr lang="zh-CN" altLang="en-US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以</a:t>
            </a:r>
            <a:r>
              <a:rPr lang="en-US" altLang="zh-CN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AI</a:t>
            </a:r>
            <a:r>
              <a:rPr lang="zh-CN" altLang="en-US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技术应用驱动自身的智能化转型，需要面向</a:t>
            </a:r>
            <a:r>
              <a:rPr lang="en-US" altLang="zh-CN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AI</a:t>
            </a:r>
            <a:r>
              <a:rPr lang="zh-CN" altLang="en-US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需求涌现、</a:t>
            </a:r>
            <a:r>
              <a:rPr lang="en-US" altLang="zh-CN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AI</a:t>
            </a:r>
            <a:r>
              <a:rPr lang="zh-CN" altLang="en-US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应用设计、</a:t>
            </a:r>
            <a:r>
              <a:rPr lang="en-US" altLang="zh-CN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AI</a:t>
            </a:r>
            <a:r>
              <a:rPr lang="zh-CN" altLang="en-US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应用开发、</a:t>
            </a:r>
            <a:r>
              <a:rPr lang="en-US" altLang="zh-CN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AI</a:t>
            </a:r>
            <a:r>
              <a:rPr lang="zh-CN" altLang="en-US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应用运营、</a:t>
            </a:r>
            <a:r>
              <a:rPr lang="en-US" altLang="zh-CN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AI</a:t>
            </a:r>
            <a:r>
              <a:rPr lang="zh-CN" altLang="en-US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应用管理的全流程。</a:t>
            </a:r>
            <a:endParaRPr lang="en-US" altLang="zh-CN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altLang="zh-CN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zh-CN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 </a:t>
            </a:r>
            <a:r>
              <a:rPr lang="zh-CN" altLang="en-US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创新数据即服务、模型即服务、知识即服务的服务模式。</a:t>
            </a:r>
            <a:endParaRPr lang="en-US" altLang="zh-CN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altLang="zh-CN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zh-CN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 </a:t>
            </a:r>
            <a:r>
              <a:rPr lang="zh-CN" altLang="en-US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建立</a:t>
            </a:r>
            <a:r>
              <a:rPr lang="en-US" altLang="zh-CN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AI</a:t>
            </a:r>
            <a:r>
              <a:rPr lang="zh-CN" altLang="en-US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战略、</a:t>
            </a:r>
            <a:r>
              <a:rPr lang="en-US" altLang="zh-CN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AI</a:t>
            </a:r>
            <a:r>
              <a:rPr lang="zh-CN" altLang="en-US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组织、人才、制度、文化，建设</a:t>
            </a:r>
            <a:r>
              <a:rPr lang="en-US" altLang="zh-CN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AI</a:t>
            </a:r>
            <a:r>
              <a:rPr lang="zh-CN" altLang="en-US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技术基座，强化数据基础、知识基础。</a:t>
            </a:r>
            <a:endParaRPr lang="en-US" altLang="zh-CN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altLang="zh-CN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zh-CN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4 </a:t>
            </a:r>
            <a:r>
              <a:rPr lang="zh-CN" altLang="en-US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整体包含战略、数据、知识、组织、制度、人才、文化、技术等八方面开着</a:t>
            </a:r>
            <a:r>
              <a:rPr lang="en-US" altLang="zh-CN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AI Ready</a:t>
            </a:r>
            <a:r>
              <a:rPr lang="zh-CN" altLang="en-US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建设。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6772DDF-69B8-B28F-B972-F6B3925CA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Ready</a:t>
            </a:r>
            <a:r>
              <a:rPr lang="zh-CN" altLang="en-US" dirty="0"/>
              <a:t>理论框架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5799A06-8133-EA97-476C-921E0D03E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76933155-D789-490E-F33F-53B8D02CC56B}"/>
              </a:ext>
            </a:extLst>
          </p:cNvPr>
          <p:cNvSpPr txBox="1">
            <a:spLocks/>
          </p:cNvSpPr>
          <p:nvPr/>
        </p:nvSpPr>
        <p:spPr>
          <a:xfrm>
            <a:off x="9714689" y="65955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6" name="图形 1">
            <a:extLst>
              <a:ext uri="{FF2B5EF4-FFF2-40B4-BE49-F238E27FC236}">
                <a16:creationId xmlns:a16="http://schemas.microsoft.com/office/drawing/2014/main" id="{B1A9E95E-7430-74C1-0D87-0D45D4DD4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31080" y="-2629047"/>
            <a:ext cx="8790025" cy="97668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CC7870-3B53-B791-6BA6-A69A755D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" y="963561"/>
            <a:ext cx="6933872" cy="499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9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58073-8DF6-5A58-BC24-2020CB831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6AEF00D-AE3F-CDCA-AB55-F4E5C2E920C5}"/>
              </a:ext>
            </a:extLst>
          </p:cNvPr>
          <p:cNvSpPr txBox="1"/>
          <p:nvPr/>
        </p:nvSpPr>
        <p:spPr>
          <a:xfrm>
            <a:off x="7924800" y="1327355"/>
            <a:ext cx="37559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以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AI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技术应用驱动自身的智能化转型，需要面向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AI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需求涌现、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AI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应用设计、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AI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应用开发、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AI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应用运营、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AI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应用管理的全流程。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2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创新数据即服务、模型即服务、知识即服务的服务模式。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3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建立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AI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战略、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AI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组织、人才、制度、文化，建设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AI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技术基座，强化数据基础、知识基础。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4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整体包含战略、数据、知识、组织、制度、人才、文化、技术等八方面开着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AI Ready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建设。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7C30265-406A-A1CA-5EF6-26BEFF24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Ready</a:t>
            </a:r>
            <a:r>
              <a:rPr lang="zh-CN" altLang="en-US" dirty="0"/>
              <a:t> 产品架构设计</a:t>
            </a:r>
            <a:r>
              <a:rPr lang="en-US" altLang="zh-CN" dirty="0"/>
              <a:t>-</a:t>
            </a:r>
            <a:r>
              <a:rPr lang="zh-CN" altLang="en-US" dirty="0">
                <a:solidFill>
                  <a:srgbClr val="FF0000"/>
                </a:solidFill>
              </a:rPr>
              <a:t>待补充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E23392-C3AB-884D-CF20-798A40C71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9C4AE583-074B-56B8-BF52-88D2C46A6EEC}"/>
              </a:ext>
            </a:extLst>
          </p:cNvPr>
          <p:cNvSpPr txBox="1">
            <a:spLocks/>
          </p:cNvSpPr>
          <p:nvPr/>
        </p:nvSpPr>
        <p:spPr>
          <a:xfrm>
            <a:off x="9714689" y="65955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6" name="图形 1">
            <a:extLst>
              <a:ext uri="{FF2B5EF4-FFF2-40B4-BE49-F238E27FC236}">
                <a16:creationId xmlns:a16="http://schemas.microsoft.com/office/drawing/2014/main" id="{9C69CA13-FE88-79D1-779F-7FA6AB557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31080" y="-2629047"/>
            <a:ext cx="8790025" cy="97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7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库帕思logo"/>
          <p:cNvPicPr>
            <a:picLocks noChangeAspect="1"/>
          </p:cNvPicPr>
          <p:nvPr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10194290" y="-325120"/>
            <a:ext cx="1908175" cy="16668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5605" y="2687320"/>
            <a:ext cx="4871720" cy="2020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6600" b="1" noProof="0" dirty="0">
                <a:ln>
                  <a:noFill/>
                </a:ln>
                <a:gradFill>
                  <a:gsLst>
                    <a:gs pos="0">
                      <a:srgbClr val="EBB951"/>
                    </a:gs>
                    <a:gs pos="27000">
                      <a:srgbClr val="FFC000"/>
                    </a:gs>
                    <a:gs pos="76000">
                      <a:srgbClr val="F5CE86">
                        <a:alpha val="100000"/>
                      </a:srgbClr>
                    </a:gs>
                    <a:gs pos="100000">
                      <a:srgbClr val="FFC000">
                        <a:lumMod val="40000"/>
                        <a:lumOff val="60000"/>
                      </a:srgbClr>
                    </a:gs>
                  </a:gsLst>
                  <a:lin ang="6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gency FB" panose="020B0503020202020204" charset="0"/>
                <a:sym typeface="Arial" panose="020B0604020202020204" pitchFamily="34" charset="0"/>
              </a:rPr>
              <a:t>PART  </a:t>
            </a:r>
            <a:r>
              <a:rPr lang="zh-CN" altLang="en-US" sz="11500" b="1" noProof="0" dirty="0">
                <a:ln>
                  <a:noFill/>
                </a:ln>
                <a:gradFill>
                  <a:gsLst>
                    <a:gs pos="0">
                      <a:srgbClr val="EBB951"/>
                    </a:gs>
                    <a:gs pos="27000">
                      <a:srgbClr val="FFC000"/>
                    </a:gs>
                    <a:gs pos="76000">
                      <a:srgbClr val="F5CE86">
                        <a:alpha val="100000"/>
                      </a:srgbClr>
                    </a:gs>
                    <a:gs pos="100000">
                      <a:srgbClr val="FFC000">
                        <a:lumMod val="40000"/>
                        <a:lumOff val="60000"/>
                      </a:srgbClr>
                    </a:gs>
                  </a:gsLst>
                  <a:lin ang="6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gency FB" panose="020B0503020202020204" charset="0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95288" y="4825365"/>
            <a:ext cx="10960100" cy="388938"/>
          </a:xfrm>
        </p:spPr>
        <p:txBody>
          <a:bodyPr>
            <a:normAutofit fontScale="90000" lnSpcReduction="10000"/>
          </a:bodyPr>
          <a:lstStyle/>
          <a:p>
            <a:pPr marL="457200" indent="-457200">
              <a:buSzPct val="115000"/>
              <a:buFont typeface="Wingdings" panose="05000000000000000000" charset="0"/>
              <a:buChar char="ª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咨询导向的语料库规划与建设建议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-177800" y="1447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3524411-67DA-CC90-5F1F-25C269A2B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规资大模型应用落地方案五步法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0FF504-9352-D31B-73EA-4249F3795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93115C-5599-EE17-44D3-4ED554A46042}"/>
              </a:ext>
            </a:extLst>
          </p:cNvPr>
          <p:cNvSpPr/>
          <p:nvPr/>
        </p:nvSpPr>
        <p:spPr>
          <a:xfrm>
            <a:off x="633893" y="2904278"/>
            <a:ext cx="2024742" cy="159072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zh-CN" altLang="en-US" b="1" dirty="0"/>
              <a:t>基模选型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21FA71-FEC2-CDAF-5AB8-CD79C125AB3D}"/>
              </a:ext>
            </a:extLst>
          </p:cNvPr>
          <p:cNvSpPr/>
          <p:nvPr/>
        </p:nvSpPr>
        <p:spPr>
          <a:xfrm>
            <a:off x="2914451" y="2904277"/>
            <a:ext cx="2024742" cy="159072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lang="zh-CN" altLang="en-US" b="1" dirty="0"/>
              <a:t>规资垂类模型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244EFD-1689-034F-AB96-2CC12B3AA3E5}"/>
              </a:ext>
            </a:extLst>
          </p:cNvPr>
          <p:cNvSpPr/>
          <p:nvPr/>
        </p:nvSpPr>
        <p:spPr>
          <a:xfrm>
            <a:off x="5195009" y="2904276"/>
            <a:ext cx="2024742" cy="159072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kern="0" dirty="0">
                <a:ln>
                  <a:noFill/>
                </a:ln>
                <a:solidFill>
                  <a:prstClr val="white"/>
                </a:solidFill>
                <a:latin typeface="+mn-ea"/>
                <a:ea typeface="+mn-ea"/>
                <a:cs typeface="Times New Roman" panose="02020603050405020304" pitchFamily="18" charset="0"/>
              </a:rPr>
              <a:t>AGENT</a:t>
            </a:r>
            <a:r>
              <a:rPr lang="zh-CN" altLang="en-US" sz="1800" b="1" kern="0" dirty="0">
                <a:ln>
                  <a:noFill/>
                </a:ln>
                <a:solidFill>
                  <a:prstClr val="white"/>
                </a:solidFill>
                <a:latin typeface="+mn-ea"/>
                <a:ea typeface="+mn-ea"/>
                <a:cs typeface="Times New Roman" panose="02020603050405020304" pitchFamily="18" charset="0"/>
              </a:rPr>
              <a:t>规划</a:t>
            </a:r>
            <a:endParaRPr lang="zh-CN" altLang="en-US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13B480-9A22-3C1B-AB52-B6BA04050D84}"/>
              </a:ext>
            </a:extLst>
          </p:cNvPr>
          <p:cNvSpPr/>
          <p:nvPr/>
        </p:nvSpPr>
        <p:spPr>
          <a:xfrm>
            <a:off x="7475567" y="2904275"/>
            <a:ext cx="2024742" cy="159072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zh-CN" altLang="en-US" sz="1800" b="1" kern="0" dirty="0">
                <a:ln>
                  <a:noFill/>
                </a:ln>
                <a:solidFill>
                  <a:prstClr val="white"/>
                </a:solidFill>
                <a:latin typeface="+mn-ea"/>
                <a:ea typeface="+mn-ea"/>
                <a:cs typeface="Times New Roman" panose="02020603050405020304" pitchFamily="18" charset="0"/>
              </a:rPr>
              <a:t>语料规划与配置</a:t>
            </a:r>
            <a:endParaRPr lang="zh-CN" altLang="en-US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119149B-4F10-10F2-3056-303EBB6FA3FA}"/>
              </a:ext>
            </a:extLst>
          </p:cNvPr>
          <p:cNvSpPr/>
          <p:nvPr/>
        </p:nvSpPr>
        <p:spPr>
          <a:xfrm>
            <a:off x="9756124" y="2904275"/>
            <a:ext cx="2024742" cy="159072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ym typeface="+mn-ea"/>
              </a:rPr>
              <a:t>算力配置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ACBB14-1D94-1447-3F2E-CA6D34976F36}"/>
              </a:ext>
            </a:extLst>
          </p:cNvPr>
          <p:cNvSpPr txBox="1"/>
          <p:nvPr/>
        </p:nvSpPr>
        <p:spPr>
          <a:xfrm>
            <a:off x="3739797" y="289354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C115699-23FD-4BAF-443C-C545039AC3BB}"/>
              </a:ext>
            </a:extLst>
          </p:cNvPr>
          <p:cNvSpPr txBox="1"/>
          <p:nvPr/>
        </p:nvSpPr>
        <p:spPr>
          <a:xfrm>
            <a:off x="5996667" y="287429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3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B95520-F809-D3EE-3FF7-B248B0BA30F3}"/>
              </a:ext>
            </a:extLst>
          </p:cNvPr>
          <p:cNvSpPr txBox="1"/>
          <p:nvPr/>
        </p:nvSpPr>
        <p:spPr>
          <a:xfrm>
            <a:off x="8304234" y="288251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4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9CA5523-77E0-A3A0-2D46-F57DEC3C7733}"/>
              </a:ext>
            </a:extLst>
          </p:cNvPr>
          <p:cNvSpPr txBox="1"/>
          <p:nvPr/>
        </p:nvSpPr>
        <p:spPr>
          <a:xfrm>
            <a:off x="10611801" y="289409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5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54FA0ED-F819-3DDE-BE4A-A52EE947EBC4}"/>
              </a:ext>
            </a:extLst>
          </p:cNvPr>
          <p:cNvSpPr txBox="1"/>
          <p:nvPr/>
        </p:nvSpPr>
        <p:spPr>
          <a:xfrm>
            <a:off x="1472186" y="287429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76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>
            <a:extLst>
              <a:ext uri="{FF2B5EF4-FFF2-40B4-BE49-F238E27FC236}">
                <a16:creationId xmlns:a16="http://schemas.microsoft.com/office/drawing/2014/main" id="{053B3EF7-209F-1874-BF4A-DCD2545111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226"/>
          <a:stretch>
            <a:fillRect/>
          </a:stretch>
        </p:blipFill>
        <p:spPr>
          <a:xfrm>
            <a:off x="695325" y="1804869"/>
            <a:ext cx="7985860" cy="123880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40A4A96-A633-1014-A55E-0D8A2580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实施路径结构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3176CBB-AA3A-194E-BDFC-92358529C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8D6C13-A92D-95CE-715A-2C427BD64D90}"/>
              </a:ext>
            </a:extLst>
          </p:cNvPr>
          <p:cNvSpPr/>
          <p:nvPr/>
        </p:nvSpPr>
        <p:spPr>
          <a:xfrm>
            <a:off x="9702333" y="1222481"/>
            <a:ext cx="1379433" cy="431370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D840A9-5FA3-D313-32A7-685B19478F11}"/>
              </a:ext>
            </a:extLst>
          </p:cNvPr>
          <p:cNvSpPr/>
          <p:nvPr/>
        </p:nvSpPr>
        <p:spPr>
          <a:xfrm>
            <a:off x="9469155" y="5675484"/>
            <a:ext cx="1612611" cy="456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规资数据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ABABD076-FA0C-83ED-72F8-CBAF61A4B96E}"/>
              </a:ext>
            </a:extLst>
          </p:cNvPr>
          <p:cNvSpPr txBox="1">
            <a:spLocks/>
          </p:cNvSpPr>
          <p:nvPr/>
        </p:nvSpPr>
        <p:spPr>
          <a:xfrm>
            <a:off x="9714689" y="65955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5CE74E-AB26-4998-AD42-012C4C1AD076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1E79AA-37ED-186C-E637-A7E0FE035164}"/>
              </a:ext>
            </a:extLst>
          </p:cNvPr>
          <p:cNvSpPr/>
          <p:nvPr/>
        </p:nvSpPr>
        <p:spPr>
          <a:xfrm>
            <a:off x="781384" y="3318263"/>
            <a:ext cx="5980360" cy="105902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912C15B-0BE8-7F64-DA64-828F19D98ED5}"/>
              </a:ext>
            </a:extLst>
          </p:cNvPr>
          <p:cNvSpPr/>
          <p:nvPr/>
        </p:nvSpPr>
        <p:spPr>
          <a:xfrm>
            <a:off x="6819343" y="3318263"/>
            <a:ext cx="1861209" cy="105902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91058E5-8B83-908A-F108-F2FB171C7F3F}"/>
              </a:ext>
            </a:extLst>
          </p:cNvPr>
          <p:cNvSpPr/>
          <p:nvPr/>
        </p:nvSpPr>
        <p:spPr>
          <a:xfrm>
            <a:off x="805415" y="4772249"/>
            <a:ext cx="7857454" cy="75433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0B9AD75-A238-C82F-7895-60DF3EB686B3}"/>
              </a:ext>
            </a:extLst>
          </p:cNvPr>
          <p:cNvSpPr txBox="1"/>
          <p:nvPr/>
        </p:nvSpPr>
        <p:spPr>
          <a:xfrm>
            <a:off x="3776687" y="3340332"/>
            <a:ext cx="704365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垂模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A96D944-B8A7-F927-5D5B-C700DF344A14}"/>
              </a:ext>
            </a:extLst>
          </p:cNvPr>
          <p:cNvSpPr txBox="1"/>
          <p:nvPr/>
        </p:nvSpPr>
        <p:spPr>
          <a:xfrm>
            <a:off x="7627616" y="3309162"/>
            <a:ext cx="1110534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6F176BA-08BA-71A9-EE14-05E3EFD748CF}"/>
              </a:ext>
            </a:extLst>
          </p:cNvPr>
          <p:cNvSpPr/>
          <p:nvPr/>
        </p:nvSpPr>
        <p:spPr>
          <a:xfrm>
            <a:off x="1154238" y="3587416"/>
            <a:ext cx="1319839" cy="3671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“悟空”垂类模型</a:t>
            </a:r>
            <a:endParaRPr lang="en-US" altLang="zh-CN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4CB735A-65C4-218C-F691-AC1AE015A826}"/>
              </a:ext>
            </a:extLst>
          </p:cNvPr>
          <p:cNvSpPr/>
          <p:nvPr/>
        </p:nvSpPr>
        <p:spPr>
          <a:xfrm>
            <a:off x="2547252" y="3580984"/>
            <a:ext cx="1319839" cy="3671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“创域”垂类模型</a:t>
            </a:r>
            <a:endParaRPr lang="en-US" altLang="zh-CN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549EC78-752E-B6DA-B61A-BF457C5C3571}"/>
              </a:ext>
            </a:extLst>
          </p:cNvPr>
          <p:cNvSpPr/>
          <p:nvPr/>
        </p:nvSpPr>
        <p:spPr>
          <a:xfrm>
            <a:off x="941674" y="4966636"/>
            <a:ext cx="3376290" cy="47656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语言类大模型</a:t>
            </a:r>
            <a:endParaRPr lang="en-US" altLang="zh-CN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94DD294-ABE8-6933-7C19-0F394B8901BC}"/>
              </a:ext>
            </a:extLst>
          </p:cNvPr>
          <p:cNvSpPr txBox="1"/>
          <p:nvPr/>
        </p:nvSpPr>
        <p:spPr>
          <a:xfrm>
            <a:off x="4644423" y="4804930"/>
            <a:ext cx="616686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基模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2E36EDF-7EB2-0938-0236-F1639AF4EE88}"/>
              </a:ext>
            </a:extLst>
          </p:cNvPr>
          <p:cNvSpPr/>
          <p:nvPr/>
        </p:nvSpPr>
        <p:spPr>
          <a:xfrm>
            <a:off x="5111975" y="4960381"/>
            <a:ext cx="3368340" cy="458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多模态大模型</a:t>
            </a:r>
            <a:endParaRPr lang="en-US" altLang="zh-CN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8099A4C-DDAE-C535-F97A-2C714410F791}"/>
              </a:ext>
            </a:extLst>
          </p:cNvPr>
          <p:cNvSpPr txBox="1"/>
          <p:nvPr/>
        </p:nvSpPr>
        <p:spPr>
          <a:xfrm>
            <a:off x="9848715" y="1264463"/>
            <a:ext cx="978843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语料库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C5126FD-6EB2-09FA-698D-6060C6D32E83}"/>
              </a:ext>
            </a:extLst>
          </p:cNvPr>
          <p:cNvSpPr/>
          <p:nvPr/>
        </p:nvSpPr>
        <p:spPr>
          <a:xfrm>
            <a:off x="11168735" y="1222481"/>
            <a:ext cx="318576" cy="4313704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世界知识体系的语料魔方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4A03EAD-3A05-A95C-5C8F-91419F443746}"/>
              </a:ext>
            </a:extLst>
          </p:cNvPr>
          <p:cNvSpPr/>
          <p:nvPr/>
        </p:nvSpPr>
        <p:spPr>
          <a:xfrm>
            <a:off x="11605271" y="1212882"/>
            <a:ext cx="318576" cy="4313704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多维度价值对齐的五有价值体系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EEDA536-5F87-3B3B-ECCE-EE9EB92E20E2}"/>
              </a:ext>
            </a:extLst>
          </p:cNvPr>
          <p:cNvSpPr txBox="1"/>
          <p:nvPr/>
        </p:nvSpPr>
        <p:spPr>
          <a:xfrm>
            <a:off x="3023620" y="2972141"/>
            <a:ext cx="1130522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生成式模型场景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3314413-71A2-D464-C41A-046A5AD3CC9A}"/>
              </a:ext>
            </a:extLst>
          </p:cNvPr>
          <p:cNvSpPr txBox="1"/>
          <p:nvPr/>
        </p:nvSpPr>
        <p:spPr>
          <a:xfrm>
            <a:off x="1947184" y="2982711"/>
            <a:ext cx="790463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共性支撑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F611EA16-2EC7-72B8-BC50-A481FE2AA390}"/>
              </a:ext>
            </a:extLst>
          </p:cNvPr>
          <p:cNvCxnSpPr>
            <a:cxnSpLocks/>
          </p:cNvCxnSpPr>
          <p:nvPr/>
        </p:nvCxnSpPr>
        <p:spPr>
          <a:xfrm>
            <a:off x="2898920" y="2940655"/>
            <a:ext cx="0" cy="342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3705AA0-75E2-2AC7-D403-F8ECDA21A2E2}"/>
              </a:ext>
            </a:extLst>
          </p:cNvPr>
          <p:cNvCxnSpPr>
            <a:cxnSpLocks/>
          </p:cNvCxnSpPr>
          <p:nvPr/>
        </p:nvCxnSpPr>
        <p:spPr>
          <a:xfrm flipV="1">
            <a:off x="2719484" y="2940655"/>
            <a:ext cx="0" cy="319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2B754049-01E6-9555-B025-FCD214F9317B}"/>
              </a:ext>
            </a:extLst>
          </p:cNvPr>
          <p:cNvCxnSpPr>
            <a:cxnSpLocks/>
          </p:cNvCxnSpPr>
          <p:nvPr/>
        </p:nvCxnSpPr>
        <p:spPr>
          <a:xfrm>
            <a:off x="7631517" y="2981807"/>
            <a:ext cx="0" cy="311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9A7AE8D-3EDC-03AC-2295-878FF6CB9D87}"/>
              </a:ext>
            </a:extLst>
          </p:cNvPr>
          <p:cNvCxnSpPr>
            <a:cxnSpLocks/>
          </p:cNvCxnSpPr>
          <p:nvPr/>
        </p:nvCxnSpPr>
        <p:spPr>
          <a:xfrm flipV="1">
            <a:off x="7534716" y="2940655"/>
            <a:ext cx="0" cy="337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C72209C3-5F84-5FD0-5698-2C35ACE3B5E5}"/>
              </a:ext>
            </a:extLst>
          </p:cNvPr>
          <p:cNvSpPr txBox="1"/>
          <p:nvPr/>
        </p:nvSpPr>
        <p:spPr>
          <a:xfrm>
            <a:off x="7738449" y="3027370"/>
            <a:ext cx="1543816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非生成式模型场景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75C8CF1-8323-309D-F2A0-CA01DE6555C5}"/>
              </a:ext>
            </a:extLst>
          </p:cNvPr>
          <p:cNvSpPr txBox="1"/>
          <p:nvPr/>
        </p:nvSpPr>
        <p:spPr>
          <a:xfrm>
            <a:off x="6500014" y="2996869"/>
            <a:ext cx="1094898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专项工具支撑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0D027BD-C9AF-6C04-F2EB-46628652252C}"/>
              </a:ext>
            </a:extLst>
          </p:cNvPr>
          <p:cNvCxnSpPr>
            <a:cxnSpLocks/>
          </p:cNvCxnSpPr>
          <p:nvPr/>
        </p:nvCxnSpPr>
        <p:spPr>
          <a:xfrm flipV="1">
            <a:off x="2921363" y="4361471"/>
            <a:ext cx="0" cy="4837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293CEEEA-98C7-4B12-931C-D76A6FF33CEB}"/>
              </a:ext>
            </a:extLst>
          </p:cNvPr>
          <p:cNvSpPr txBox="1"/>
          <p:nvPr/>
        </p:nvSpPr>
        <p:spPr>
          <a:xfrm>
            <a:off x="1638823" y="4374043"/>
            <a:ext cx="1475438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基于大语言模型</a:t>
            </a:r>
            <a:endParaRPr lang="en-US" altLang="zh-CN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定制行业垂类模型</a:t>
            </a:r>
            <a:endParaRPr lang="en-US" altLang="zh-CN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1D47221-AB27-A625-C875-3071A28CA866}"/>
              </a:ext>
            </a:extLst>
          </p:cNvPr>
          <p:cNvSpPr/>
          <p:nvPr/>
        </p:nvSpPr>
        <p:spPr>
          <a:xfrm>
            <a:off x="1004685" y="6053195"/>
            <a:ext cx="10919162" cy="67023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E703A56-6971-7AC9-C192-D1BD8FAF8E9B}"/>
              </a:ext>
            </a:extLst>
          </p:cNvPr>
          <p:cNvSpPr txBox="1"/>
          <p:nvPr/>
        </p:nvSpPr>
        <p:spPr>
          <a:xfrm>
            <a:off x="2511133" y="5016339"/>
            <a:ext cx="1766976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通义千问 </a:t>
            </a:r>
            <a:r>
              <a:rPr lang="en-US" altLang="zh-CN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Qwen2.5-72B-Instruct</a:t>
            </a:r>
          </a:p>
          <a:p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上海</a:t>
            </a:r>
            <a:r>
              <a:rPr lang="en-US" altLang="zh-CN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LabInternLM2-Chat-20B</a:t>
            </a:r>
          </a:p>
          <a:p>
            <a:r>
              <a:rPr lang="en-US" altLang="zh-CN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…….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6E6B1DD-E3B9-4655-E25F-DA5A52620CD3}"/>
              </a:ext>
            </a:extLst>
          </p:cNvPr>
          <p:cNvSpPr txBox="1"/>
          <p:nvPr/>
        </p:nvSpPr>
        <p:spPr>
          <a:xfrm>
            <a:off x="6603085" y="5003735"/>
            <a:ext cx="1766976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通义千问 多模态</a:t>
            </a:r>
            <a:r>
              <a:rPr lang="en-US" altLang="zh-CN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Qwen2.5-VL-72B</a:t>
            </a:r>
          </a:p>
          <a:p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上海</a:t>
            </a:r>
            <a:r>
              <a:rPr lang="en-US" altLang="zh-CN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LabInternVL2.5-78B-MPO</a:t>
            </a:r>
          </a:p>
          <a:p>
            <a:r>
              <a:rPr lang="en-US" altLang="zh-CN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…….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A85D62C-6596-E0D2-43E0-48CC3B27F96C}"/>
              </a:ext>
            </a:extLst>
          </p:cNvPr>
          <p:cNvSpPr/>
          <p:nvPr/>
        </p:nvSpPr>
        <p:spPr>
          <a:xfrm>
            <a:off x="3948294" y="3580850"/>
            <a:ext cx="1319839" cy="3671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“鹰眼”垂类模型</a:t>
            </a:r>
            <a:endParaRPr lang="en-US" altLang="zh-CN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94A857EA-FE64-F5EB-37E3-20FE7DE9E218}"/>
              </a:ext>
            </a:extLst>
          </p:cNvPr>
          <p:cNvCxnSpPr>
            <a:cxnSpLocks/>
          </p:cNvCxnSpPr>
          <p:nvPr/>
        </p:nvCxnSpPr>
        <p:spPr>
          <a:xfrm>
            <a:off x="8942669" y="3250405"/>
            <a:ext cx="2139098" cy="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12AEDB8C-DEA7-75DA-7EB7-3BC5148D9DC5}"/>
              </a:ext>
            </a:extLst>
          </p:cNvPr>
          <p:cNvSpPr/>
          <p:nvPr/>
        </p:nvSpPr>
        <p:spPr>
          <a:xfrm>
            <a:off x="10420817" y="1640385"/>
            <a:ext cx="520182" cy="4895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精加工语料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D91E6C3-638C-7809-6C72-78902EC537AE}"/>
              </a:ext>
            </a:extLst>
          </p:cNvPr>
          <p:cNvSpPr/>
          <p:nvPr/>
        </p:nvSpPr>
        <p:spPr>
          <a:xfrm>
            <a:off x="10420817" y="2327949"/>
            <a:ext cx="520182" cy="4895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</a:t>
            </a:r>
            <a:endParaRPr lang="en-US" altLang="zh-CN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标注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5F65E83-1968-A6B4-9CB0-F09F46147BA8}"/>
              </a:ext>
            </a:extLst>
          </p:cNvPr>
          <p:cNvSpPr/>
          <p:nvPr/>
        </p:nvSpPr>
        <p:spPr>
          <a:xfrm>
            <a:off x="10453278" y="4335722"/>
            <a:ext cx="520182" cy="4895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初次</a:t>
            </a:r>
            <a:endParaRPr lang="en-US" altLang="zh-CN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标注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2AE53E05-84F5-A96B-2C5A-25F5DB57F0B4}"/>
              </a:ext>
            </a:extLst>
          </p:cNvPr>
          <p:cNvSpPr/>
          <p:nvPr/>
        </p:nvSpPr>
        <p:spPr>
          <a:xfrm>
            <a:off x="10451809" y="4909760"/>
            <a:ext cx="520182" cy="4895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粗加工语料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28A5D356-C22B-4861-8465-2CD3E003C32F}"/>
              </a:ext>
            </a:extLst>
          </p:cNvPr>
          <p:cNvGrpSpPr/>
          <p:nvPr/>
        </p:nvGrpSpPr>
        <p:grpSpPr>
          <a:xfrm>
            <a:off x="9865510" y="1684704"/>
            <a:ext cx="362886" cy="3822119"/>
            <a:chOff x="9672761" y="1586270"/>
            <a:chExt cx="362886" cy="3822119"/>
          </a:xfrm>
        </p:grpSpPr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940133F6-EB83-34AE-2704-F38A4EC8BB7B}"/>
                </a:ext>
              </a:extLst>
            </p:cNvPr>
            <p:cNvCxnSpPr>
              <a:cxnSpLocks/>
            </p:cNvCxnSpPr>
            <p:nvPr/>
          </p:nvCxnSpPr>
          <p:spPr>
            <a:xfrm>
              <a:off x="10016254" y="1586270"/>
              <a:ext cx="19018" cy="13703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766EE57-5FA1-ED28-F85C-820D80B9506E}"/>
                </a:ext>
              </a:extLst>
            </p:cNvPr>
            <p:cNvSpPr txBox="1"/>
            <p:nvPr/>
          </p:nvSpPr>
          <p:spPr>
            <a:xfrm>
              <a:off x="9672761" y="1960038"/>
              <a:ext cx="196477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业务驱动</a:t>
              </a:r>
              <a:endPara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810D4825-489E-3CDE-4D2E-63B9601DF3EF}"/>
                </a:ext>
              </a:extLst>
            </p:cNvPr>
            <p:cNvSpPr txBox="1"/>
            <p:nvPr/>
          </p:nvSpPr>
          <p:spPr>
            <a:xfrm>
              <a:off x="9687110" y="4331330"/>
              <a:ext cx="196477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管理驱动</a:t>
              </a:r>
              <a:endPara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5E3C260E-AAE0-3C8D-BAC6-F2EBB1C1A4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5630" y="3376851"/>
              <a:ext cx="10017" cy="20315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8233E84D-C06A-0994-0E94-DA7748061AAF}"/>
              </a:ext>
            </a:extLst>
          </p:cNvPr>
          <p:cNvGrpSpPr/>
          <p:nvPr/>
        </p:nvGrpSpPr>
        <p:grpSpPr>
          <a:xfrm>
            <a:off x="4293936" y="4343007"/>
            <a:ext cx="5362210" cy="263127"/>
            <a:chOff x="4028048" y="4240377"/>
            <a:chExt cx="4649889" cy="263127"/>
          </a:xfrm>
        </p:grpSpPr>
        <p:cxnSp>
          <p:nvCxnSpPr>
            <p:cNvPr id="66" name="连接符: 肘形 65">
              <a:extLst>
                <a:ext uri="{FF2B5EF4-FFF2-40B4-BE49-F238E27FC236}">
                  <a16:creationId xmlns:a16="http://schemas.microsoft.com/office/drawing/2014/main" id="{D36EC336-2617-D826-597A-453715A317FB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rot="10800000">
              <a:off x="7024961" y="4274660"/>
              <a:ext cx="1652976" cy="228844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连接符: 肘形 66">
              <a:extLst>
                <a:ext uri="{FF2B5EF4-FFF2-40B4-BE49-F238E27FC236}">
                  <a16:creationId xmlns:a16="http://schemas.microsoft.com/office/drawing/2014/main" id="{DACAC348-C3D9-4547-7B8E-7979D64D01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028048" y="4240377"/>
              <a:ext cx="4545957" cy="26179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A11C41E1-4E6D-8E64-4D6E-34D9DB48F630}"/>
              </a:ext>
            </a:extLst>
          </p:cNvPr>
          <p:cNvSpPr txBox="1"/>
          <p:nvPr/>
        </p:nvSpPr>
        <p:spPr>
          <a:xfrm>
            <a:off x="8805337" y="4157621"/>
            <a:ext cx="901154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外挂知识库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D3E5D55-33EC-C109-0474-98C94F600484}"/>
              </a:ext>
            </a:extLst>
          </p:cNvPr>
          <p:cNvSpPr txBox="1"/>
          <p:nvPr/>
        </p:nvSpPr>
        <p:spPr>
          <a:xfrm>
            <a:off x="8847741" y="4343007"/>
            <a:ext cx="901154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模型微调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361EB0D-4E62-DC37-2B7B-00DB92431027}"/>
              </a:ext>
            </a:extLst>
          </p:cNvPr>
          <p:cNvSpPr txBox="1"/>
          <p:nvPr/>
        </p:nvSpPr>
        <p:spPr>
          <a:xfrm>
            <a:off x="1228441" y="6372169"/>
            <a:ext cx="616686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算力配置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1D9D6FC1-71A4-ADFA-0567-E457281C2803}"/>
              </a:ext>
            </a:extLst>
          </p:cNvPr>
          <p:cNvSpPr/>
          <p:nvPr/>
        </p:nvSpPr>
        <p:spPr>
          <a:xfrm>
            <a:off x="2326630" y="6420901"/>
            <a:ext cx="3934613" cy="2213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算力总量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FD8347E-FE92-575D-4274-971D61D08354}"/>
              </a:ext>
            </a:extLst>
          </p:cNvPr>
          <p:cNvSpPr/>
          <p:nvPr/>
        </p:nvSpPr>
        <p:spPr>
          <a:xfrm>
            <a:off x="6491091" y="6420901"/>
            <a:ext cx="3934613" cy="2213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部署空间</a:t>
            </a: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D756B0F8-EED3-D538-0CEC-FF77EFA9D156}"/>
              </a:ext>
            </a:extLst>
          </p:cNvPr>
          <p:cNvGrpSpPr/>
          <p:nvPr/>
        </p:nvGrpSpPr>
        <p:grpSpPr>
          <a:xfrm>
            <a:off x="10356962" y="5774407"/>
            <a:ext cx="583258" cy="277000"/>
            <a:chOff x="9725313" y="5679210"/>
            <a:chExt cx="583258" cy="277000"/>
          </a:xfrm>
          <a:solidFill>
            <a:srgbClr val="92D050"/>
          </a:solidFill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2D4676A6-E3A8-50D3-0041-19281052AD03}"/>
                </a:ext>
              </a:extLst>
            </p:cNvPr>
            <p:cNvSpPr/>
            <p:nvPr/>
          </p:nvSpPr>
          <p:spPr>
            <a:xfrm>
              <a:off x="9725313" y="5679210"/>
              <a:ext cx="258732" cy="2770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</a:t>
              </a: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242568E0-FB82-0338-51C9-25CC0936A3C7}"/>
                </a:ext>
              </a:extLst>
            </p:cNvPr>
            <p:cNvSpPr/>
            <p:nvPr/>
          </p:nvSpPr>
          <p:spPr>
            <a:xfrm>
              <a:off x="10049839" y="5679210"/>
              <a:ext cx="258732" cy="2770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洗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325FECEE-4179-70F3-06EE-BB48CE23E743}"/>
              </a:ext>
            </a:extLst>
          </p:cNvPr>
          <p:cNvGrpSpPr/>
          <p:nvPr/>
        </p:nvGrpSpPr>
        <p:grpSpPr>
          <a:xfrm>
            <a:off x="10389859" y="3377652"/>
            <a:ext cx="583258" cy="277000"/>
            <a:chOff x="8856705" y="3578303"/>
            <a:chExt cx="583258" cy="277000"/>
          </a:xfrm>
          <a:solidFill>
            <a:srgbClr val="92D050"/>
          </a:solidFill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A9BB7374-E544-4C93-F4EA-48E546E2B2FA}"/>
                </a:ext>
              </a:extLst>
            </p:cNvPr>
            <p:cNvSpPr/>
            <p:nvPr/>
          </p:nvSpPr>
          <p:spPr>
            <a:xfrm>
              <a:off x="8856705" y="3578303"/>
              <a:ext cx="258732" cy="2770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</a:t>
              </a: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39254BC0-F5C2-E3E6-2C29-8462E9C09198}"/>
                </a:ext>
              </a:extLst>
            </p:cNvPr>
            <p:cNvSpPr/>
            <p:nvPr/>
          </p:nvSpPr>
          <p:spPr>
            <a:xfrm>
              <a:off x="9181231" y="3578303"/>
              <a:ext cx="258732" cy="2770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</a:t>
              </a:r>
            </a:p>
          </p:txBody>
        </p:sp>
      </p:grpSp>
      <p:sp>
        <p:nvSpPr>
          <p:cNvPr id="79" name="椭圆 78">
            <a:extLst>
              <a:ext uri="{FF2B5EF4-FFF2-40B4-BE49-F238E27FC236}">
                <a16:creationId xmlns:a16="http://schemas.microsoft.com/office/drawing/2014/main" id="{2597C4D1-6221-2D81-7D4E-F5CD54CA197F}"/>
              </a:ext>
            </a:extLst>
          </p:cNvPr>
          <p:cNvSpPr/>
          <p:nvPr/>
        </p:nvSpPr>
        <p:spPr>
          <a:xfrm>
            <a:off x="10702157" y="1264463"/>
            <a:ext cx="258732" cy="277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41C088AE-82E3-7B64-2764-CFD2C178B82E}"/>
              </a:ext>
            </a:extLst>
          </p:cNvPr>
          <p:cNvCxnSpPr>
            <a:cxnSpLocks/>
          </p:cNvCxnSpPr>
          <p:nvPr/>
        </p:nvCxnSpPr>
        <p:spPr>
          <a:xfrm flipV="1">
            <a:off x="10012183" y="5419233"/>
            <a:ext cx="0" cy="319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B9A75672-A2AE-95C2-F87E-290F4892AF2A}"/>
              </a:ext>
            </a:extLst>
          </p:cNvPr>
          <p:cNvSpPr txBox="1"/>
          <p:nvPr/>
        </p:nvSpPr>
        <p:spPr>
          <a:xfrm>
            <a:off x="8705273" y="2184224"/>
            <a:ext cx="985664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业务提出需求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FA53F36B-ACF5-4996-7369-C2BD0F4E2731}"/>
              </a:ext>
            </a:extLst>
          </p:cNvPr>
          <p:cNvSpPr txBox="1"/>
          <p:nvPr/>
        </p:nvSpPr>
        <p:spPr>
          <a:xfrm>
            <a:off x="8703416" y="4826774"/>
            <a:ext cx="956513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语料服务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7AB51CFB-C2D7-E292-EB15-B40B2DBD6945}"/>
              </a:ext>
            </a:extLst>
          </p:cNvPr>
          <p:cNvSpPr txBox="1"/>
          <p:nvPr/>
        </p:nvSpPr>
        <p:spPr>
          <a:xfrm>
            <a:off x="7031370" y="3575314"/>
            <a:ext cx="1553082" cy="6495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智能化时空工具链</a:t>
            </a: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93E9BBCC-C7E0-C3FE-5190-425675AB7260}"/>
              </a:ext>
            </a:extLst>
          </p:cNvPr>
          <p:cNvCxnSpPr>
            <a:cxnSpLocks/>
          </p:cNvCxnSpPr>
          <p:nvPr/>
        </p:nvCxnSpPr>
        <p:spPr>
          <a:xfrm>
            <a:off x="8662869" y="2488518"/>
            <a:ext cx="96032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ABD98540-520C-D867-A6BB-9E6776757A41}"/>
              </a:ext>
            </a:extLst>
          </p:cNvPr>
          <p:cNvSpPr/>
          <p:nvPr/>
        </p:nvSpPr>
        <p:spPr>
          <a:xfrm>
            <a:off x="323646" y="4509147"/>
            <a:ext cx="1028210" cy="4670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五步法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其一：选模型</a:t>
            </a: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A440CD57-F411-6D86-2E7F-BA9504695C3E}"/>
              </a:ext>
            </a:extLst>
          </p:cNvPr>
          <p:cNvSpPr/>
          <p:nvPr/>
        </p:nvSpPr>
        <p:spPr>
          <a:xfrm>
            <a:off x="284445" y="5815996"/>
            <a:ext cx="869794" cy="70938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五步法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其五：算力资源配置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C516505D-316B-7078-A583-947900D33282}"/>
              </a:ext>
            </a:extLst>
          </p:cNvPr>
          <p:cNvSpPr/>
          <p:nvPr/>
        </p:nvSpPr>
        <p:spPr>
          <a:xfrm>
            <a:off x="8724422" y="981075"/>
            <a:ext cx="1051102" cy="53505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五步法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其四：语料规划与配置</a:t>
            </a: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34BBF511-C704-ACA0-391E-C5D3E3A0564E}"/>
              </a:ext>
            </a:extLst>
          </p:cNvPr>
          <p:cNvCxnSpPr>
            <a:cxnSpLocks/>
          </p:cNvCxnSpPr>
          <p:nvPr/>
        </p:nvCxnSpPr>
        <p:spPr>
          <a:xfrm>
            <a:off x="5251695" y="1657328"/>
            <a:ext cx="0" cy="26743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D8AC6894-3C14-81D3-E48F-0DDC326A9BAA}"/>
              </a:ext>
            </a:extLst>
          </p:cNvPr>
          <p:cNvSpPr txBox="1"/>
          <p:nvPr/>
        </p:nvSpPr>
        <p:spPr>
          <a:xfrm>
            <a:off x="5411321" y="1619967"/>
            <a:ext cx="1159627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明确输入输出物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EDC23130-14D7-2204-BDE4-CA9151870B8F}"/>
              </a:ext>
            </a:extLst>
          </p:cNvPr>
          <p:cNvCxnSpPr>
            <a:cxnSpLocks/>
          </p:cNvCxnSpPr>
          <p:nvPr/>
        </p:nvCxnSpPr>
        <p:spPr>
          <a:xfrm flipH="1">
            <a:off x="8602702" y="5125513"/>
            <a:ext cx="10534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35C7B8B8-11A9-0801-249C-2CBE8D1CD14C}"/>
              </a:ext>
            </a:extLst>
          </p:cNvPr>
          <p:cNvSpPr/>
          <p:nvPr/>
        </p:nvSpPr>
        <p:spPr>
          <a:xfrm>
            <a:off x="283388" y="3234069"/>
            <a:ext cx="1051102" cy="64562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五步法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其二：选垂类模型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9E81DBE9-FF76-B2B9-9E24-254BADF8BCA3}"/>
              </a:ext>
            </a:extLst>
          </p:cNvPr>
          <p:cNvSpPr/>
          <p:nvPr/>
        </p:nvSpPr>
        <p:spPr>
          <a:xfrm>
            <a:off x="10453278" y="3753426"/>
            <a:ext cx="520182" cy="4895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语料</a:t>
            </a:r>
            <a:endParaRPr lang="en-US" altLang="zh-CN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测评</a:t>
            </a:r>
            <a:endParaRPr lang="en-US" altLang="zh-CN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0CA9989-4876-DDAD-7BF9-80142F2DF0DA}"/>
              </a:ext>
            </a:extLst>
          </p:cNvPr>
          <p:cNvSpPr/>
          <p:nvPr/>
        </p:nvSpPr>
        <p:spPr>
          <a:xfrm>
            <a:off x="5349735" y="3586928"/>
            <a:ext cx="1319839" cy="3550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“数资”垂类模型</a:t>
            </a:r>
            <a:endParaRPr lang="en-US" altLang="zh-CN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1B940670-BB24-00B7-1C5D-A07E6E4F3519}"/>
              </a:ext>
            </a:extLst>
          </p:cNvPr>
          <p:cNvSpPr/>
          <p:nvPr/>
        </p:nvSpPr>
        <p:spPr>
          <a:xfrm>
            <a:off x="1155032" y="4003782"/>
            <a:ext cx="5524901" cy="26020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“云宇星空”大模型</a:t>
            </a:r>
            <a:endParaRPr lang="en-US" altLang="zh-CN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5" name="图片 104">
            <a:extLst>
              <a:ext uri="{FF2B5EF4-FFF2-40B4-BE49-F238E27FC236}">
                <a16:creationId xmlns:a16="http://schemas.microsoft.com/office/drawing/2014/main" id="{2D5B53BB-3EE8-AA43-844A-5699AFC8EB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9699"/>
          <a:stretch>
            <a:fillRect/>
          </a:stretch>
        </p:blipFill>
        <p:spPr>
          <a:xfrm>
            <a:off x="714974" y="879936"/>
            <a:ext cx="7985860" cy="835236"/>
          </a:xfrm>
          <a:prstGeom prst="rect">
            <a:avLst/>
          </a:prstGeom>
        </p:spPr>
      </p:pic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4C43DED7-92B5-859D-6AA5-E530C6BFAB65}"/>
              </a:ext>
            </a:extLst>
          </p:cNvPr>
          <p:cNvSpPr/>
          <p:nvPr/>
        </p:nvSpPr>
        <p:spPr>
          <a:xfrm>
            <a:off x="323646" y="1534988"/>
            <a:ext cx="927839" cy="6240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五步法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其三：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</a:t>
            </a:r>
          </a:p>
        </p:txBody>
      </p:sp>
      <p:pic>
        <p:nvPicPr>
          <p:cNvPr id="96" name="图形 1">
            <a:extLst>
              <a:ext uri="{FF2B5EF4-FFF2-40B4-BE49-F238E27FC236}">
                <a16:creationId xmlns:a16="http://schemas.microsoft.com/office/drawing/2014/main" id="{9219EC55-201D-29A6-A284-4A73632CB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31080" y="-2629047"/>
            <a:ext cx="8790025" cy="97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02D9B7D-894E-35DA-23B4-406CAEE49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选模型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FFF2169-BD28-9C29-65AA-A793637F9C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50"/>
          <a:stretch>
            <a:fillRect/>
          </a:stretch>
        </p:blipFill>
        <p:spPr>
          <a:xfrm>
            <a:off x="6238780" y="1734323"/>
            <a:ext cx="4740710" cy="282074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0754EB1-5DA9-21A9-B1FC-02F0D0C464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398"/>
          <a:stretch>
            <a:fillRect/>
          </a:stretch>
        </p:blipFill>
        <p:spPr>
          <a:xfrm>
            <a:off x="6238780" y="4673471"/>
            <a:ext cx="4740710" cy="15539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EBC9A9A-F2A7-D6A5-AE5D-69B603A62D18}"/>
              </a:ext>
            </a:extLst>
          </p:cNvPr>
          <p:cNvSpPr txBox="1"/>
          <p:nvPr/>
        </p:nvSpPr>
        <p:spPr>
          <a:xfrm>
            <a:off x="695325" y="983056"/>
            <a:ext cx="295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/>
              <a:t>规资局基模选型及硬件配置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67D619A-041D-3384-291D-AEDCE06EFC46}"/>
              </a:ext>
            </a:extLst>
          </p:cNvPr>
          <p:cNvSpPr txBox="1"/>
          <p:nvPr/>
        </p:nvSpPr>
        <p:spPr>
          <a:xfrm>
            <a:off x="695325" y="1457325"/>
            <a:ext cx="2954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200" dirty="0"/>
              <a:t>5000</a:t>
            </a:r>
            <a:r>
              <a:rPr lang="zh-CN" altLang="en-US" sz="1200" dirty="0"/>
              <a:t>亿参数以上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8C6A53-CCCD-7967-12D8-5B2D1881B019}"/>
              </a:ext>
            </a:extLst>
          </p:cNvPr>
          <p:cNvSpPr txBox="1"/>
          <p:nvPr/>
        </p:nvSpPr>
        <p:spPr>
          <a:xfrm>
            <a:off x="6231711" y="1457325"/>
            <a:ext cx="2954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/>
              <a:t>百亿参数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2617E0C-6131-C49B-D4B1-820C15EC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63" r="2513"/>
          <a:stretch>
            <a:fillRect/>
          </a:stretch>
        </p:blipFill>
        <p:spPr>
          <a:xfrm>
            <a:off x="695325" y="1734324"/>
            <a:ext cx="5192194" cy="44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9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C71C0-DA34-A1C4-BC52-0C1769FF9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选垂类模型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7D7CB8-88A7-4227-4DF7-3109241A6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47608C-964D-6606-A6AE-8DA8DDB29252}"/>
              </a:ext>
            </a:extLst>
          </p:cNvPr>
          <p:cNvSpPr txBox="1"/>
          <p:nvPr/>
        </p:nvSpPr>
        <p:spPr>
          <a:xfrm>
            <a:off x="695325" y="1130069"/>
            <a:ext cx="10675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b="1" dirty="0"/>
              <a:t>“</a:t>
            </a:r>
            <a:r>
              <a:rPr lang="en-US" altLang="zh-CN" b="1" dirty="0"/>
              <a:t>1+5</a:t>
            </a:r>
            <a:r>
              <a:rPr lang="zh-CN" altLang="zh-CN" b="1" dirty="0"/>
              <a:t>”</a:t>
            </a:r>
            <a:r>
              <a:rPr lang="zh-CN" altLang="zh-CN" dirty="0"/>
              <a:t>城市空间治理大模型建设。以通用多模态大模型为基础，集成空间治理行业知识库，研发具备知识检索、时空理解能力，架构可扩展、模型可插拔的</a:t>
            </a:r>
            <a:r>
              <a:rPr lang="zh-CN" altLang="zh-CN" b="1" dirty="0"/>
              <a:t>云宇星空行业基座大模型</a:t>
            </a:r>
            <a:r>
              <a:rPr lang="zh-CN" altLang="zh-CN" dirty="0"/>
              <a:t>。研发具备空间遥感识别与监测能力的</a:t>
            </a:r>
            <a:r>
              <a:rPr lang="zh-CN" altLang="zh-CN" b="1" dirty="0"/>
              <a:t>鹰眼垂类大模型</a:t>
            </a:r>
            <a:r>
              <a:rPr lang="zh-CN" altLang="zh-CN" dirty="0"/>
              <a:t>、具备城市体征分析评估与诊断预警能力的</a:t>
            </a:r>
            <a:r>
              <a:rPr lang="zh-CN" altLang="zh-CN" b="1" dirty="0"/>
              <a:t>悟空垂类大模型</a:t>
            </a:r>
            <a:r>
              <a:rPr lang="zh-CN" altLang="zh-CN" dirty="0"/>
              <a:t>、具备城市空间和建筑空间生成能力的</a:t>
            </a:r>
            <a:r>
              <a:rPr lang="zh-CN" altLang="zh-CN" b="1" dirty="0"/>
              <a:t>创域垂类大模型</a:t>
            </a:r>
            <a:r>
              <a:rPr lang="zh-CN" altLang="zh-CN" dirty="0"/>
              <a:t>，具备数字空间确权显值和数字资产交易服务能力的</a:t>
            </a:r>
            <a:r>
              <a:rPr lang="zh-CN" altLang="zh-CN" b="1" dirty="0"/>
              <a:t>数资垂类大模型</a:t>
            </a:r>
            <a:r>
              <a:rPr lang="zh-CN" altLang="en-US" b="1" dirty="0"/>
              <a:t>，</a:t>
            </a:r>
            <a:r>
              <a:rPr lang="zh-CN" altLang="en-US" dirty="0"/>
              <a:t>面向城市空间智能应用场景的实时世界的洞见垂类模型</a:t>
            </a:r>
            <a:endParaRPr lang="zh-CN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766219-A29C-409A-43AF-CBA88ECC3A5D}"/>
              </a:ext>
            </a:extLst>
          </p:cNvPr>
          <p:cNvSpPr/>
          <p:nvPr/>
        </p:nvSpPr>
        <p:spPr>
          <a:xfrm>
            <a:off x="1154238" y="3068057"/>
            <a:ext cx="1821935" cy="19174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“悟空”垂类模型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支撑城市多尺度空间动态运行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体征分析评估与诊断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预警，实现包含多模态数据汇入、指标自动遴选、算法智能匹配、综合评价诊断、即时交互反馈、对策建议生成、分析报告等多元化输出在内的模型能力和应用体系。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647972-BD8C-CE02-3606-F2EEF1BA64AE}"/>
              </a:ext>
            </a:extLst>
          </p:cNvPr>
          <p:cNvSpPr/>
          <p:nvPr/>
        </p:nvSpPr>
        <p:spPr>
          <a:xfrm>
            <a:off x="3098163" y="3068057"/>
            <a:ext cx="1821935" cy="19174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“创域”垂类模型</a:t>
            </a:r>
            <a:endParaRPr lang="en-US" altLang="zh-CN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三维空间模型的生成式大模型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，依据用户的空间规划设计意图智能生成城市或建筑的三维空间方案，具备空间智能识别、理解、生成、评估等基础性与扩展性能力，服务于城市空间规划设计运维以及建筑策划设计评估等。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D35B4C3-D562-730C-8BB5-3BF22F57DA8E}"/>
              </a:ext>
            </a:extLst>
          </p:cNvPr>
          <p:cNvSpPr/>
          <p:nvPr/>
        </p:nvSpPr>
        <p:spPr>
          <a:xfrm>
            <a:off x="5042087" y="3068057"/>
            <a:ext cx="1821935" cy="19174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“鹰眼”垂类模型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面向空间遥感识别与监测的专用大模型，基于通用视觉大模型技术，深度融合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遥感数据理解与空间分析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能力，具备对地表覆盖、土地利用、生态环境等要素的智能识别、变化监测与语义解析功能，服务于自然资源管理、环境监测等领域。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9AA56D-B385-7DFC-57E8-A0D631A6E7F2}"/>
              </a:ext>
            </a:extLst>
          </p:cNvPr>
          <p:cNvSpPr/>
          <p:nvPr/>
        </p:nvSpPr>
        <p:spPr>
          <a:xfrm>
            <a:off x="6986012" y="3068056"/>
            <a:ext cx="1821935" cy="19174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“数资”垂类模型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聚焦空间数字资产治理场景，通过构建领域推理增强的多模态大模型及智能体技术，以房本信息为基轴深度融合空间结构、建成环境、交易产权等多源异构数据，实现对估值、风险、状态等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核心空间数字资产指标的精准评估与专业解释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58B8F9-0CB8-5A8D-0262-284EAFC1179F}"/>
              </a:ext>
            </a:extLst>
          </p:cNvPr>
          <p:cNvSpPr/>
          <p:nvPr/>
        </p:nvSpPr>
        <p:spPr>
          <a:xfrm>
            <a:off x="1154237" y="5128893"/>
            <a:ext cx="9597635" cy="63446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“云宇星空”大模型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具备知识检索、时空理解能力，架构可扩展、模型可插拔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8DE231D-DE19-D35B-D703-585FE9FC5C64}"/>
              </a:ext>
            </a:extLst>
          </p:cNvPr>
          <p:cNvSpPr/>
          <p:nvPr/>
        </p:nvSpPr>
        <p:spPr>
          <a:xfrm>
            <a:off x="8929937" y="3068056"/>
            <a:ext cx="1821935" cy="19174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“洞见”垂类模型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面向城市空间智能应用场景的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实时世界模型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，可通过对具体城市空间场景的人、物、场特征进行精细化本地建模、时空理解，形成精准适配于不同空间环境、兼具高效性和经济性的本地空间专属模型。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123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5E3C8-F824-3705-6ED2-F616126CC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1EC66-50D9-C79B-D70E-D5533EAAA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AI Agent</a:t>
            </a:r>
            <a:r>
              <a:rPr lang="zh-CN" altLang="en-US" dirty="0"/>
              <a:t>总架构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6F13477-E44C-BC47-135F-79858F6A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72BBFA08-A7D0-9C53-3AAD-27529219FF92}"/>
              </a:ext>
            </a:extLst>
          </p:cNvPr>
          <p:cNvSpPr txBox="1">
            <a:spLocks/>
          </p:cNvSpPr>
          <p:nvPr/>
        </p:nvSpPr>
        <p:spPr>
          <a:xfrm>
            <a:off x="9714689" y="65955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6" name="图形 1">
            <a:extLst>
              <a:ext uri="{FF2B5EF4-FFF2-40B4-BE49-F238E27FC236}">
                <a16:creationId xmlns:a16="http://schemas.microsoft.com/office/drawing/2014/main" id="{8DA43582-A95E-5313-A033-DB912DC73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31080" y="-2629047"/>
            <a:ext cx="8790025" cy="97668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D3C0FF-F312-34A0-B9B4-AD64A2558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61" y="882596"/>
            <a:ext cx="7796208" cy="43970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BAECB0D-0660-5321-B220-07B17D4819D8}"/>
              </a:ext>
            </a:extLst>
          </p:cNvPr>
          <p:cNvSpPr txBox="1"/>
          <p:nvPr/>
        </p:nvSpPr>
        <p:spPr>
          <a:xfrm>
            <a:off x="8831249" y="1057524"/>
            <a:ext cx="2798859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LangChain</a:t>
            </a:r>
            <a:r>
              <a:rPr lang="en-US" altLang="zh-CN" dirty="0"/>
              <a:t> </a:t>
            </a:r>
            <a:r>
              <a:rPr lang="zh-CN" altLang="en-US" dirty="0"/>
              <a:t>关键模块：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sz="1200" b="1" dirty="0"/>
              <a:t>1 prompts / messages</a:t>
            </a:r>
            <a:r>
              <a:rPr lang="zh-CN" altLang="en-US" sz="1200" dirty="0"/>
              <a:t>： 用来定义提示词逻辑和上下文结构。 例如你要让模型“像一个税务专家回答问题”，那就得通过系统 </a:t>
            </a:r>
            <a:r>
              <a:rPr lang="en-US" altLang="zh-CN" sz="1200" dirty="0"/>
              <a:t>prompt </a:t>
            </a:r>
            <a:r>
              <a:rPr lang="zh-CN" altLang="en-US" sz="1200" dirty="0"/>
              <a:t>明确语气、口径、引用方式等。 </a:t>
            </a:r>
            <a:r>
              <a:rPr lang="en-US" altLang="zh-CN" sz="1200" dirty="0"/>
              <a:t>Messages </a:t>
            </a:r>
            <a:r>
              <a:rPr lang="zh-CN" altLang="en-US" sz="1200" dirty="0"/>
              <a:t>则负责把对话历史串联起来，让模型记住之前的内容，形成连贯的对话。</a:t>
            </a:r>
            <a:endParaRPr lang="en-US" altLang="zh-CN" sz="1200" dirty="0"/>
          </a:p>
          <a:p>
            <a:endParaRPr lang="zh-CN" altLang="en-US" sz="1200" dirty="0"/>
          </a:p>
          <a:p>
            <a:r>
              <a:rPr lang="en-US" altLang="zh-CN" sz="1200" b="1" dirty="0"/>
              <a:t>2 runnable</a:t>
            </a:r>
            <a:r>
              <a:rPr lang="zh-CN" altLang="en-US" sz="1200" dirty="0"/>
              <a:t>： 把整个智能体的行为逻辑变成“可执行单元”。 这让你可以像编排代码一样，去控制模型执行的步骤，比如“先检索 → 再分析 → 最后总结”。</a:t>
            </a:r>
            <a:endParaRPr lang="en-US" altLang="zh-CN" sz="1200" dirty="0"/>
          </a:p>
          <a:p>
            <a:endParaRPr lang="zh-CN" altLang="en-US" sz="1200" dirty="0"/>
          </a:p>
          <a:p>
            <a:r>
              <a:rPr lang="en-US" altLang="zh-CN" sz="1200" b="1" dirty="0"/>
              <a:t>3 </a:t>
            </a:r>
            <a:r>
              <a:rPr lang="en-US" altLang="zh-CN" sz="1200" b="1" dirty="0" err="1"/>
              <a:t>output_parsers</a:t>
            </a:r>
            <a:r>
              <a:rPr lang="zh-CN" altLang="en-US" sz="1200" dirty="0"/>
              <a:t>： 很多模型输出结果不规范（比如漏引号、格式混乱），这个模块能自动解析和清洗输出，保证结构化一致。</a:t>
            </a:r>
            <a:endParaRPr lang="en-US" altLang="zh-CN" sz="1200" dirty="0"/>
          </a:p>
          <a:p>
            <a:endParaRPr lang="zh-CN" altLang="en-US" sz="1200" dirty="0"/>
          </a:p>
          <a:p>
            <a:r>
              <a:rPr lang="en-US" altLang="zh-CN" sz="1200" b="1" dirty="0"/>
              <a:t>4 tools / memory / agents</a:t>
            </a:r>
            <a:r>
              <a:rPr lang="zh-CN" altLang="en-US" sz="1200" dirty="0"/>
              <a:t>： 三个模块是 </a:t>
            </a:r>
            <a:r>
              <a:rPr lang="en-US" altLang="zh-CN" sz="1200" dirty="0" err="1"/>
              <a:t>LangChain</a:t>
            </a:r>
            <a:r>
              <a:rPr lang="en-US" altLang="zh-CN" sz="1200" dirty="0"/>
              <a:t> </a:t>
            </a:r>
            <a:r>
              <a:rPr lang="zh-CN" altLang="en-US" sz="1200" dirty="0"/>
              <a:t>的核心。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      tools </a:t>
            </a:r>
            <a:r>
              <a:rPr lang="zh-CN" altLang="en-US" sz="1200" dirty="0"/>
              <a:t>让智能体能调用外部工具，比如数据库、搜索引擎或浏览器；           </a:t>
            </a:r>
            <a:r>
              <a:rPr lang="en-US" altLang="zh-CN" sz="1200" dirty="0"/>
              <a:t>memory </a:t>
            </a:r>
            <a:r>
              <a:rPr lang="zh-CN" altLang="en-US" sz="1200" dirty="0"/>
              <a:t>让它能记住历史状态；</a:t>
            </a:r>
            <a:endParaRPr lang="en-US" altLang="zh-CN" sz="1200" dirty="0"/>
          </a:p>
          <a:p>
            <a:r>
              <a:rPr lang="en-US" altLang="zh-CN" sz="1200" dirty="0"/>
              <a:t>agents </a:t>
            </a:r>
            <a:r>
              <a:rPr lang="zh-CN" altLang="en-US" sz="1200" dirty="0"/>
              <a:t>则负责决策</a:t>
            </a:r>
            <a:r>
              <a:rPr lang="en-US" altLang="zh-CN" sz="1200" dirty="0"/>
              <a:t>——</a:t>
            </a:r>
            <a:r>
              <a:rPr lang="zh-CN" altLang="en-US" sz="1200" dirty="0"/>
              <a:t>根据上下文选择使用哪个工具。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668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24BA55-C52C-7DC5-A65F-CD79976B0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Agent</a:t>
            </a:r>
            <a:r>
              <a:rPr lang="zh-CN" altLang="en-US" dirty="0"/>
              <a:t>规划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0DBE6D-E5ED-6806-D589-C43D4ECBB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A1B8968-7E13-736E-1DDE-622474665A84}"/>
              </a:ext>
            </a:extLst>
          </p:cNvPr>
          <p:cNvSpPr/>
          <p:nvPr/>
        </p:nvSpPr>
        <p:spPr>
          <a:xfrm>
            <a:off x="1196572" y="1865790"/>
            <a:ext cx="1821935" cy="489585"/>
          </a:xfrm>
          <a:prstGeom prst="rect">
            <a:avLst/>
          </a:prstGeom>
          <a:solidFill>
            <a:srgbClr val="C7DD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“悟空”垂类模型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840F870-E167-F64B-8810-E4561D49243D}"/>
              </a:ext>
            </a:extLst>
          </p:cNvPr>
          <p:cNvSpPr/>
          <p:nvPr/>
        </p:nvSpPr>
        <p:spPr>
          <a:xfrm>
            <a:off x="3140497" y="1865790"/>
            <a:ext cx="1821935" cy="489585"/>
          </a:xfrm>
          <a:prstGeom prst="rect">
            <a:avLst/>
          </a:prstGeom>
          <a:solidFill>
            <a:srgbClr val="C7DD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“创域”垂类模型</a:t>
            </a:r>
            <a:endParaRPr lang="en-US" altLang="zh-CN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A53B8F-78AF-D22B-0879-76272BB3A114}"/>
              </a:ext>
            </a:extLst>
          </p:cNvPr>
          <p:cNvSpPr/>
          <p:nvPr/>
        </p:nvSpPr>
        <p:spPr>
          <a:xfrm>
            <a:off x="5084421" y="1865790"/>
            <a:ext cx="1821935" cy="489585"/>
          </a:xfrm>
          <a:prstGeom prst="rect">
            <a:avLst/>
          </a:prstGeom>
          <a:solidFill>
            <a:srgbClr val="C7DD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“鹰眼”垂类模型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2C6854-C542-F982-B1D7-68F9C8535CFE}"/>
              </a:ext>
            </a:extLst>
          </p:cNvPr>
          <p:cNvSpPr/>
          <p:nvPr/>
        </p:nvSpPr>
        <p:spPr>
          <a:xfrm>
            <a:off x="7028346" y="1865789"/>
            <a:ext cx="1821935" cy="489585"/>
          </a:xfrm>
          <a:prstGeom prst="rect">
            <a:avLst/>
          </a:prstGeom>
          <a:solidFill>
            <a:srgbClr val="C7DD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“数资”垂类模型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548485E-083D-E7B4-C278-7866241A034A}"/>
              </a:ext>
            </a:extLst>
          </p:cNvPr>
          <p:cNvSpPr/>
          <p:nvPr/>
        </p:nvSpPr>
        <p:spPr>
          <a:xfrm>
            <a:off x="8972271" y="1865789"/>
            <a:ext cx="1821935" cy="489585"/>
          </a:xfrm>
          <a:prstGeom prst="rect">
            <a:avLst/>
          </a:prstGeom>
          <a:solidFill>
            <a:srgbClr val="C7DD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“洞见”垂类模型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4D73BF1-0009-53F3-73D0-57B5B9CCB07C}"/>
              </a:ext>
            </a:extLst>
          </p:cNvPr>
          <p:cNvSpPr/>
          <p:nvPr/>
        </p:nvSpPr>
        <p:spPr>
          <a:xfrm>
            <a:off x="1196571" y="2857447"/>
            <a:ext cx="1821935" cy="2806753"/>
          </a:xfrm>
          <a:prstGeom prst="rect">
            <a:avLst/>
          </a:prstGeom>
          <a:solidFill>
            <a:srgbClr val="C7DD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“悟空”智能体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时空指标指数计算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智能体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空间筛分与聚合智能体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时空基因识别智能体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城市体征分析智能体</a:t>
            </a:r>
          </a:p>
          <a:p>
            <a:pPr algn="ctr"/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A649EE7-0EEC-F3CA-D980-F35868AB7BFF}"/>
              </a:ext>
            </a:extLst>
          </p:cNvPr>
          <p:cNvSpPr/>
          <p:nvPr/>
        </p:nvSpPr>
        <p:spPr>
          <a:xfrm>
            <a:off x="3140497" y="2857447"/>
            <a:ext cx="1821935" cy="2806753"/>
          </a:xfrm>
          <a:prstGeom prst="rect">
            <a:avLst/>
          </a:prstGeom>
          <a:solidFill>
            <a:srgbClr val="C7DD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“创域”垂类模型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城市环境舒适性分析智能体智能体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模型信息数据分析智能体（米料智能体）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空间重建智能体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3330C87-5ABB-5F9A-FFF0-41EA4A111B4B}"/>
              </a:ext>
            </a:extLst>
          </p:cNvPr>
          <p:cNvSpPr/>
          <p:nvPr/>
        </p:nvSpPr>
        <p:spPr>
          <a:xfrm>
            <a:off x="5084421" y="2857447"/>
            <a:ext cx="1821935" cy="2806753"/>
          </a:xfrm>
          <a:prstGeom prst="rect">
            <a:avLst/>
          </a:prstGeom>
          <a:solidFill>
            <a:srgbClr val="C7DD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“鹰眼”垂类模型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自然资源用地变化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分析智能体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自然资源地表空间分布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分析智能体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自然资源现状分布规律问答与趋势分析智能体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自然资源用地识别与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制图展示智能体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ctr"/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9068D1-1C14-5999-C680-D411BD25DAC8}"/>
              </a:ext>
            </a:extLst>
          </p:cNvPr>
          <p:cNvSpPr/>
          <p:nvPr/>
        </p:nvSpPr>
        <p:spPr>
          <a:xfrm>
            <a:off x="7028346" y="2857446"/>
            <a:ext cx="1821935" cy="2806753"/>
          </a:xfrm>
          <a:prstGeom prst="rect">
            <a:avLst/>
          </a:prstGeom>
          <a:solidFill>
            <a:srgbClr val="C7DD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“数资”垂类模型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​​多模态数据融合智能体​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动态估值智能体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风险诊断智能体​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资产状态追踪智能体​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4EB0CAF-6006-BE13-C51D-A36BBB079DE0}"/>
              </a:ext>
            </a:extLst>
          </p:cNvPr>
          <p:cNvSpPr/>
          <p:nvPr/>
        </p:nvSpPr>
        <p:spPr>
          <a:xfrm>
            <a:off x="8972271" y="2857446"/>
            <a:ext cx="1821935" cy="2806753"/>
          </a:xfrm>
          <a:prstGeom prst="rect">
            <a:avLst/>
          </a:prstGeom>
          <a:solidFill>
            <a:srgbClr val="C7DD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“洞见”垂类模型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场景感知智能体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时空建模智能体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场景适配智能体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行为预测智能体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CC31A4A9-A6BA-52FD-57F8-C6C31F3981AC}"/>
              </a:ext>
            </a:extLst>
          </p:cNvPr>
          <p:cNvSpPr/>
          <p:nvPr/>
        </p:nvSpPr>
        <p:spPr>
          <a:xfrm>
            <a:off x="1961234" y="2421272"/>
            <a:ext cx="292608" cy="37027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8C9FC4EC-BAB0-7891-B175-D0A8662CBDC2}"/>
              </a:ext>
            </a:extLst>
          </p:cNvPr>
          <p:cNvSpPr/>
          <p:nvPr/>
        </p:nvSpPr>
        <p:spPr>
          <a:xfrm>
            <a:off x="3905159" y="2421272"/>
            <a:ext cx="292608" cy="37027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4B62BC30-9BA2-49D1-1A13-D77DAC4F4302}"/>
              </a:ext>
            </a:extLst>
          </p:cNvPr>
          <p:cNvSpPr/>
          <p:nvPr/>
        </p:nvSpPr>
        <p:spPr>
          <a:xfrm>
            <a:off x="5891817" y="2421272"/>
            <a:ext cx="292608" cy="37027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BF9C61DF-14AB-18E4-E143-4D03EFE5ED80}"/>
              </a:ext>
            </a:extLst>
          </p:cNvPr>
          <p:cNvSpPr/>
          <p:nvPr/>
        </p:nvSpPr>
        <p:spPr>
          <a:xfrm>
            <a:off x="7793009" y="2421271"/>
            <a:ext cx="292608" cy="37027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B99A18B2-C19C-9E7B-F7D4-4A5553002057}"/>
              </a:ext>
            </a:extLst>
          </p:cNvPr>
          <p:cNvSpPr/>
          <p:nvPr/>
        </p:nvSpPr>
        <p:spPr>
          <a:xfrm>
            <a:off x="9761201" y="2421271"/>
            <a:ext cx="292608" cy="37027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03ED53-A997-6E67-11F9-42434566F8E0}"/>
              </a:ext>
            </a:extLst>
          </p:cNvPr>
          <p:cNvSpPr txBox="1"/>
          <p:nvPr/>
        </p:nvSpPr>
        <p:spPr>
          <a:xfrm>
            <a:off x="695325" y="1130069"/>
            <a:ext cx="10675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智能体规划围绕与之对应的大模型能力展开，</a:t>
            </a:r>
            <a:r>
              <a:rPr lang="en-US" altLang="zh-CN" dirty="0"/>
              <a:t>5</a:t>
            </a:r>
            <a:r>
              <a:rPr lang="zh-CN" altLang="en-US" dirty="0"/>
              <a:t>类智能体专注于特定的应用场景和功能。智能体呈现多维度、模块化特点，涵盖了从时空分析到自然资源管理的多个领域。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75816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4615E2-95E3-F9A7-CB6A-4B4F9EE8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算力配置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</a:b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A2773F4-87DC-1AF5-F596-9974BFB6A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14BC0B3-3284-A307-1B6B-A53D9A934D07}"/>
              </a:ext>
            </a:extLst>
          </p:cNvPr>
          <p:cNvSpPr txBox="1">
            <a:spLocks/>
          </p:cNvSpPr>
          <p:nvPr/>
        </p:nvSpPr>
        <p:spPr>
          <a:xfrm>
            <a:off x="840538" y="1480271"/>
            <a:ext cx="5963226" cy="47200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建议硬件配置：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训练：仪电或运营商的云，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卡等效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A100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80GB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显存）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推理：终端（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卡等效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4090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）：低延迟（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2~5 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 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请求），并发数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10~20</a:t>
            </a:r>
          </a:p>
          <a:p>
            <a:pPr marL="0" indent="0"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算力配置：私有化部署方案</a:t>
            </a:r>
          </a:p>
          <a:p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针对行业语料终端小库，有“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1+5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”架构，“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”是一个操作系统（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”是五个区，分别是模型区，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区、行业领域语料区、算力区和智能体应用区。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1+5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当中，终端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和行业领域语料区是库帕思自研的，其他是和生态公司合作开展。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A8D999A-C6F5-77EC-DAC5-A2D4A439EA08}"/>
              </a:ext>
            </a:extLst>
          </p:cNvPr>
          <p:cNvGrpSpPr/>
          <p:nvPr/>
        </p:nvGrpSpPr>
        <p:grpSpPr>
          <a:xfrm>
            <a:off x="7521990" y="954316"/>
            <a:ext cx="4172313" cy="5696039"/>
            <a:chOff x="7781872" y="974127"/>
            <a:chExt cx="4172313" cy="5696039"/>
          </a:xfrm>
        </p:grpSpPr>
        <p:grpSp>
          <p:nvGrpSpPr>
            <p:cNvPr id="17" name="Shape 04">
              <a:extLst>
                <a:ext uri="{FF2B5EF4-FFF2-40B4-BE49-F238E27FC236}">
                  <a16:creationId xmlns:a16="http://schemas.microsoft.com/office/drawing/2014/main" id="{DE001CDA-CB19-DFC5-33BA-D8E920696330}"/>
                </a:ext>
              </a:extLst>
            </p:cNvPr>
            <p:cNvGrpSpPr/>
            <p:nvPr/>
          </p:nvGrpSpPr>
          <p:grpSpPr>
            <a:xfrm>
              <a:off x="7781872" y="1316462"/>
              <a:ext cx="4172313" cy="5353704"/>
              <a:chOff x="3818788" y="3471098"/>
              <a:chExt cx="1793442" cy="2354832"/>
            </a:xfrm>
          </p:grpSpPr>
          <p:pic>
            <p:nvPicPr>
              <p:cNvPr id="18" name="Shadow from">
                <a:extLst>
                  <a:ext uri="{FF2B5EF4-FFF2-40B4-BE49-F238E27FC236}">
                    <a16:creationId xmlns:a16="http://schemas.microsoft.com/office/drawing/2014/main" id="{5DE7086D-B6C3-3A1B-6EE0-8B10D9F15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8788" y="3573613"/>
                <a:ext cx="168341" cy="2249973"/>
              </a:xfrm>
              <a:prstGeom prst="rect">
                <a:avLst/>
              </a:prstGeom>
            </p:spPr>
          </p:pic>
          <p:pic>
            <p:nvPicPr>
              <p:cNvPr id="19" name="Shadow from">
                <a:extLst>
                  <a:ext uri="{FF2B5EF4-FFF2-40B4-BE49-F238E27FC236}">
                    <a16:creationId xmlns:a16="http://schemas.microsoft.com/office/drawing/2014/main" id="{EF4FBF8D-BFAC-ACD4-A330-FE305A849F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43889" y="3569634"/>
                <a:ext cx="168341" cy="2253953"/>
              </a:xfrm>
              <a:prstGeom prst="rect">
                <a:avLst/>
              </a:prstGeom>
            </p:spPr>
          </p:pic>
          <p:sp>
            <p:nvSpPr>
              <p:cNvPr id="20" name="Color shape">
                <a:extLst>
                  <a:ext uri="{FF2B5EF4-FFF2-40B4-BE49-F238E27FC236}">
                    <a16:creationId xmlns:a16="http://schemas.microsoft.com/office/drawing/2014/main" id="{A5CCC6E4-C54B-C5A8-6BD3-008F0CB3E2E0}"/>
                  </a:ext>
                </a:extLst>
              </p:cNvPr>
              <p:cNvSpPr/>
              <p:nvPr/>
            </p:nvSpPr>
            <p:spPr bwMode="auto">
              <a:xfrm>
                <a:off x="3972840" y="3471098"/>
                <a:ext cx="1485338" cy="161531"/>
              </a:xfrm>
              <a:custGeom>
                <a:avLst/>
                <a:gdLst>
                  <a:gd name="T0" fmla="*/ 0 w 1870"/>
                  <a:gd name="T1" fmla="*/ 302 h 302"/>
                  <a:gd name="T2" fmla="*/ 0 w 1870"/>
                  <a:gd name="T3" fmla="*/ 115 h 302"/>
                  <a:gd name="T4" fmla="*/ 819 w 1870"/>
                  <a:gd name="T5" fmla="*/ 115 h 302"/>
                  <a:gd name="T6" fmla="*/ 935 w 1870"/>
                  <a:gd name="T7" fmla="*/ 0 h 302"/>
                  <a:gd name="T8" fmla="*/ 1051 w 1870"/>
                  <a:gd name="T9" fmla="*/ 115 h 302"/>
                  <a:gd name="T10" fmla="*/ 1870 w 1870"/>
                  <a:gd name="T11" fmla="*/ 115 h 302"/>
                  <a:gd name="T12" fmla="*/ 1870 w 1870"/>
                  <a:gd name="T13" fmla="*/ 302 h 302"/>
                  <a:gd name="T14" fmla="*/ 0 w 1870"/>
                  <a:gd name="T15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70" h="302">
                    <a:moveTo>
                      <a:pt x="0" y="302"/>
                    </a:moveTo>
                    <a:lnTo>
                      <a:pt x="0" y="115"/>
                    </a:lnTo>
                    <a:lnTo>
                      <a:pt x="819" y="115"/>
                    </a:lnTo>
                    <a:lnTo>
                      <a:pt x="935" y="0"/>
                    </a:lnTo>
                    <a:lnTo>
                      <a:pt x="1051" y="115"/>
                    </a:lnTo>
                    <a:lnTo>
                      <a:pt x="1870" y="115"/>
                    </a:lnTo>
                    <a:lnTo>
                      <a:pt x="1870" y="302"/>
                    </a:lnTo>
                    <a:lnTo>
                      <a:pt x="0" y="30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outerShdw blurRad="114300" dir="16200000" sx="96000" sy="96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ru-RU" sz="1350" dirty="0"/>
              </a:p>
            </p:txBody>
          </p:sp>
          <p:sp>
            <p:nvSpPr>
              <p:cNvPr id="21" name="White shape">
                <a:extLst>
                  <a:ext uri="{FF2B5EF4-FFF2-40B4-BE49-F238E27FC236}">
                    <a16:creationId xmlns:a16="http://schemas.microsoft.com/office/drawing/2014/main" id="{DA285677-6C07-31C1-1DC3-B05DFD7271AD}"/>
                  </a:ext>
                </a:extLst>
              </p:cNvPr>
              <p:cNvSpPr/>
              <p:nvPr/>
            </p:nvSpPr>
            <p:spPr bwMode="auto">
              <a:xfrm>
                <a:off x="3972840" y="3536683"/>
                <a:ext cx="1492022" cy="2289247"/>
              </a:xfrm>
              <a:custGeom>
                <a:avLst/>
                <a:gdLst>
                  <a:gd name="T0" fmla="*/ 1009 w 1870"/>
                  <a:gd name="T1" fmla="*/ 73 h 1426"/>
                  <a:gd name="T2" fmla="*/ 935 w 1870"/>
                  <a:gd name="T3" fmla="*/ 0 h 1426"/>
                  <a:gd name="T4" fmla="*/ 861 w 1870"/>
                  <a:gd name="T5" fmla="*/ 73 h 1426"/>
                  <a:gd name="T6" fmla="*/ 0 w 1870"/>
                  <a:gd name="T7" fmla="*/ 73 h 1426"/>
                  <a:gd name="T8" fmla="*/ 0 w 1870"/>
                  <a:gd name="T9" fmla="*/ 1426 h 1426"/>
                  <a:gd name="T10" fmla="*/ 1870 w 1870"/>
                  <a:gd name="T11" fmla="*/ 1426 h 1426"/>
                  <a:gd name="T12" fmla="*/ 1870 w 1870"/>
                  <a:gd name="T13" fmla="*/ 73 h 1426"/>
                  <a:gd name="T14" fmla="*/ 1009 w 1870"/>
                  <a:gd name="T15" fmla="*/ 73 h 1426"/>
                  <a:gd name="connsiteX0" fmla="*/ 5396 w 10000"/>
                  <a:gd name="connsiteY0" fmla="*/ 512 h 10000"/>
                  <a:gd name="connsiteX1" fmla="*/ 5000 w 10000"/>
                  <a:gd name="connsiteY1" fmla="*/ 0 h 10000"/>
                  <a:gd name="connsiteX2" fmla="*/ 4499 w 10000"/>
                  <a:gd name="connsiteY2" fmla="*/ 532 h 10000"/>
                  <a:gd name="connsiteX3" fmla="*/ 0 w 10000"/>
                  <a:gd name="connsiteY3" fmla="*/ 512 h 10000"/>
                  <a:gd name="connsiteX4" fmla="*/ 0 w 10000"/>
                  <a:gd name="connsiteY4" fmla="*/ 10000 h 10000"/>
                  <a:gd name="connsiteX5" fmla="*/ 10000 w 10000"/>
                  <a:gd name="connsiteY5" fmla="*/ 10000 h 10000"/>
                  <a:gd name="connsiteX6" fmla="*/ 10000 w 10000"/>
                  <a:gd name="connsiteY6" fmla="*/ 512 h 10000"/>
                  <a:gd name="connsiteX7" fmla="*/ 5396 w 10000"/>
                  <a:gd name="connsiteY7" fmla="*/ 512 h 10000"/>
                  <a:gd name="connsiteX0-1" fmla="*/ 5456 w 10000"/>
                  <a:gd name="connsiteY0-2" fmla="*/ 512 h 10000"/>
                  <a:gd name="connsiteX1-3" fmla="*/ 5000 w 10000"/>
                  <a:gd name="connsiteY1-4" fmla="*/ 0 h 10000"/>
                  <a:gd name="connsiteX2-5" fmla="*/ 4499 w 10000"/>
                  <a:gd name="connsiteY2-6" fmla="*/ 532 h 10000"/>
                  <a:gd name="connsiteX3-7" fmla="*/ 0 w 10000"/>
                  <a:gd name="connsiteY3-8" fmla="*/ 512 h 10000"/>
                  <a:gd name="connsiteX4-9" fmla="*/ 0 w 10000"/>
                  <a:gd name="connsiteY4-10" fmla="*/ 10000 h 10000"/>
                  <a:gd name="connsiteX5-11" fmla="*/ 10000 w 10000"/>
                  <a:gd name="connsiteY5-12" fmla="*/ 10000 h 10000"/>
                  <a:gd name="connsiteX6-13" fmla="*/ 10000 w 10000"/>
                  <a:gd name="connsiteY6-14" fmla="*/ 512 h 10000"/>
                  <a:gd name="connsiteX7-15" fmla="*/ 5456 w 10000"/>
                  <a:gd name="connsiteY7-16" fmla="*/ 512 h 10000"/>
                  <a:gd name="connsiteX0-17" fmla="*/ 5456 w 10075"/>
                  <a:gd name="connsiteY0-18" fmla="*/ 512 h 17443"/>
                  <a:gd name="connsiteX1-19" fmla="*/ 5000 w 10075"/>
                  <a:gd name="connsiteY1-20" fmla="*/ 0 h 17443"/>
                  <a:gd name="connsiteX2-21" fmla="*/ 4499 w 10075"/>
                  <a:gd name="connsiteY2-22" fmla="*/ 532 h 17443"/>
                  <a:gd name="connsiteX3-23" fmla="*/ 0 w 10075"/>
                  <a:gd name="connsiteY3-24" fmla="*/ 512 h 17443"/>
                  <a:gd name="connsiteX4-25" fmla="*/ 0 w 10075"/>
                  <a:gd name="connsiteY4-26" fmla="*/ 10000 h 17443"/>
                  <a:gd name="connsiteX5-27" fmla="*/ 10075 w 10075"/>
                  <a:gd name="connsiteY5-28" fmla="*/ 17443 h 17443"/>
                  <a:gd name="connsiteX6-29" fmla="*/ 10000 w 10075"/>
                  <a:gd name="connsiteY6-30" fmla="*/ 512 h 17443"/>
                  <a:gd name="connsiteX7-31" fmla="*/ 5456 w 10075"/>
                  <a:gd name="connsiteY7-32" fmla="*/ 512 h 17443"/>
                  <a:gd name="connsiteX0-33" fmla="*/ 5456 w 10045"/>
                  <a:gd name="connsiteY0-34" fmla="*/ 512 h 20151"/>
                  <a:gd name="connsiteX1-35" fmla="*/ 5000 w 10045"/>
                  <a:gd name="connsiteY1-36" fmla="*/ 0 h 20151"/>
                  <a:gd name="connsiteX2-37" fmla="*/ 4499 w 10045"/>
                  <a:gd name="connsiteY2-38" fmla="*/ 532 h 20151"/>
                  <a:gd name="connsiteX3-39" fmla="*/ 0 w 10045"/>
                  <a:gd name="connsiteY3-40" fmla="*/ 512 h 20151"/>
                  <a:gd name="connsiteX4-41" fmla="*/ 0 w 10045"/>
                  <a:gd name="connsiteY4-42" fmla="*/ 10000 h 20151"/>
                  <a:gd name="connsiteX5-43" fmla="*/ 10045 w 10045"/>
                  <a:gd name="connsiteY5-44" fmla="*/ 20151 h 20151"/>
                  <a:gd name="connsiteX6-45" fmla="*/ 10000 w 10045"/>
                  <a:gd name="connsiteY6-46" fmla="*/ 512 h 20151"/>
                  <a:gd name="connsiteX7-47" fmla="*/ 5456 w 10045"/>
                  <a:gd name="connsiteY7-48" fmla="*/ 512 h 20151"/>
                  <a:gd name="connsiteX0-49" fmla="*/ 5456 w 10045"/>
                  <a:gd name="connsiteY0-50" fmla="*/ 512 h 20211"/>
                  <a:gd name="connsiteX1-51" fmla="*/ 5000 w 10045"/>
                  <a:gd name="connsiteY1-52" fmla="*/ 0 h 20211"/>
                  <a:gd name="connsiteX2-53" fmla="*/ 4499 w 10045"/>
                  <a:gd name="connsiteY2-54" fmla="*/ 532 h 20211"/>
                  <a:gd name="connsiteX3-55" fmla="*/ 0 w 10045"/>
                  <a:gd name="connsiteY3-56" fmla="*/ 512 h 20211"/>
                  <a:gd name="connsiteX4-57" fmla="*/ 0 w 10045"/>
                  <a:gd name="connsiteY4-58" fmla="*/ 20211 h 20211"/>
                  <a:gd name="connsiteX5-59" fmla="*/ 10045 w 10045"/>
                  <a:gd name="connsiteY5-60" fmla="*/ 20151 h 20211"/>
                  <a:gd name="connsiteX6-61" fmla="*/ 10000 w 10045"/>
                  <a:gd name="connsiteY6-62" fmla="*/ 512 h 20211"/>
                  <a:gd name="connsiteX7-63" fmla="*/ 5456 w 10045"/>
                  <a:gd name="connsiteY7-64" fmla="*/ 512 h 2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10045" h="20211">
                    <a:moveTo>
                      <a:pt x="5456" y="512"/>
                    </a:moveTo>
                    <a:lnTo>
                      <a:pt x="5000" y="0"/>
                    </a:lnTo>
                    <a:lnTo>
                      <a:pt x="4499" y="532"/>
                    </a:lnTo>
                    <a:lnTo>
                      <a:pt x="0" y="512"/>
                    </a:lnTo>
                    <a:lnTo>
                      <a:pt x="0" y="20211"/>
                    </a:lnTo>
                    <a:lnTo>
                      <a:pt x="10045" y="20151"/>
                    </a:lnTo>
                    <a:cubicBezTo>
                      <a:pt x="10020" y="14507"/>
                      <a:pt x="10025" y="6156"/>
                      <a:pt x="10000" y="512"/>
                    </a:cubicBezTo>
                    <a:lnTo>
                      <a:pt x="5456" y="5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50800" dir="16200000" sx="96000" sy="96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ru-RU" sz="1350" dirty="0"/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81B3E32-99BE-7583-CCC4-B5802897BC48}"/>
                </a:ext>
              </a:extLst>
            </p:cNvPr>
            <p:cNvSpPr txBox="1"/>
            <p:nvPr/>
          </p:nvSpPr>
          <p:spPr>
            <a:xfrm>
              <a:off x="8877422" y="974127"/>
              <a:ext cx="2031325" cy="3965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" panose="00000500000000000000" pitchFamily="2" charset="-122"/>
                  <a:sym typeface="+mn-ea"/>
                </a:rPr>
                <a:t>终端</a:t>
              </a:r>
              <a:r>
                <a:rPr lang="zh-CN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" panose="00000500000000000000" pitchFamily="2" charset="-122"/>
                  <a:sym typeface="+mn-ea"/>
                </a:rPr>
                <a:t>“</a:t>
              </a:r>
              <a:r>
                <a:rPr lang="en-US" altLang="zh-CN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" panose="00000500000000000000" pitchFamily="2" charset="-122"/>
                  <a:sym typeface="+mn-ea"/>
                </a:rPr>
                <a:t>1+5</a:t>
              </a:r>
              <a:r>
                <a:rPr lang="zh-CN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" panose="00000500000000000000" pitchFamily="2" charset="-122"/>
                  <a:sym typeface="+mn-ea"/>
                </a:rPr>
                <a:t>”架构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BF26E02-F4DF-711D-F788-CF4D35C0129F}"/>
                </a:ext>
              </a:extLst>
            </p:cNvPr>
            <p:cNvGrpSpPr/>
            <p:nvPr/>
          </p:nvGrpSpPr>
          <p:grpSpPr>
            <a:xfrm>
              <a:off x="8411493" y="1975522"/>
              <a:ext cx="2942307" cy="4443730"/>
              <a:chOff x="841" y="4013"/>
              <a:chExt cx="8353" cy="4984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8826B4E6-877D-E7C1-C3F8-D159FBCBC906}"/>
                  </a:ext>
                </a:extLst>
              </p:cNvPr>
              <p:cNvGrpSpPr/>
              <p:nvPr/>
            </p:nvGrpSpPr>
            <p:grpSpPr>
              <a:xfrm>
                <a:off x="841" y="4013"/>
                <a:ext cx="8353" cy="4984"/>
                <a:chOff x="1391" y="4388"/>
                <a:chExt cx="8353" cy="4075"/>
              </a:xfrm>
            </p:grpSpPr>
            <p:sp>
              <p:nvSpPr>
                <p:cNvPr id="9" name="圆角矩形 3">
                  <a:extLst>
                    <a:ext uri="{FF2B5EF4-FFF2-40B4-BE49-F238E27FC236}">
                      <a16:creationId xmlns:a16="http://schemas.microsoft.com/office/drawing/2014/main" id="{062218D5-D6D6-6CA9-B197-4AFE786DEF32}"/>
                    </a:ext>
                  </a:extLst>
                </p:cNvPr>
                <p:cNvSpPr/>
                <p:nvPr/>
              </p:nvSpPr>
              <p:spPr>
                <a:xfrm>
                  <a:off x="1394" y="7605"/>
                  <a:ext cx="8350" cy="858"/>
                </a:xfrm>
                <a:prstGeom prst="roundRect">
                  <a:avLst/>
                </a:prstGeom>
                <a:solidFill>
                  <a:srgbClr val="A4BAE6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b="1">
                      <a:solidFill>
                        <a:schemeClr val="tx1"/>
                      </a:solidFill>
                    </a:rPr>
                    <a:t>终端</a:t>
                  </a:r>
                  <a:r>
                    <a:rPr lang="en-US" altLang="zh-CN" sz="1400" b="1" dirty="0">
                      <a:solidFill>
                        <a:schemeClr val="tx1"/>
                      </a:solidFill>
                    </a:rPr>
                    <a:t>OS</a:t>
                  </a:r>
                </a:p>
              </p:txBody>
            </p:sp>
            <p:sp>
              <p:nvSpPr>
                <p:cNvPr id="10" name="圆角矩形 4">
                  <a:extLst>
                    <a:ext uri="{FF2B5EF4-FFF2-40B4-BE49-F238E27FC236}">
                      <a16:creationId xmlns:a16="http://schemas.microsoft.com/office/drawing/2014/main" id="{7B65F902-3C18-7B14-462F-35E9CBB8E4A7}"/>
                    </a:ext>
                  </a:extLst>
                </p:cNvPr>
                <p:cNvSpPr/>
                <p:nvPr/>
              </p:nvSpPr>
              <p:spPr>
                <a:xfrm>
                  <a:off x="1394" y="5563"/>
                  <a:ext cx="1195" cy="1773"/>
                </a:xfrm>
                <a:prstGeom prst="roundRect">
                  <a:avLst/>
                </a:prstGeom>
                <a:solidFill>
                  <a:srgbClr val="A4BAE6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b="1">
                      <a:solidFill>
                        <a:schemeClr val="tx1"/>
                      </a:solidFill>
                    </a:rPr>
                    <a:t>模型区</a:t>
                  </a:r>
                </a:p>
              </p:txBody>
            </p:sp>
            <p:sp>
              <p:nvSpPr>
                <p:cNvPr id="11" name="圆角矩形 6">
                  <a:extLst>
                    <a:ext uri="{FF2B5EF4-FFF2-40B4-BE49-F238E27FC236}">
                      <a16:creationId xmlns:a16="http://schemas.microsoft.com/office/drawing/2014/main" id="{D891F3A2-ACBD-026E-525F-E847ED66AED7}"/>
                    </a:ext>
                  </a:extLst>
                </p:cNvPr>
                <p:cNvSpPr/>
                <p:nvPr/>
              </p:nvSpPr>
              <p:spPr>
                <a:xfrm>
                  <a:off x="2761" y="5563"/>
                  <a:ext cx="1278" cy="1773"/>
                </a:xfrm>
                <a:prstGeom prst="roundRect">
                  <a:avLst/>
                </a:prstGeom>
                <a:solidFill>
                  <a:srgbClr val="A4BAE6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b="1" dirty="0">
                      <a:solidFill>
                        <a:schemeClr val="tx1"/>
                      </a:solidFill>
                    </a:rPr>
                    <a:t>Ag</a:t>
                  </a:r>
                </a:p>
                <a:p>
                  <a:pPr algn="ctr"/>
                  <a:r>
                    <a:rPr lang="en-US" altLang="zh-CN" sz="1400" b="1" dirty="0">
                      <a:solidFill>
                        <a:schemeClr val="tx1"/>
                      </a:solidFill>
                    </a:rPr>
                    <a:t>en</a:t>
                  </a:r>
                </a:p>
                <a:p>
                  <a:pPr algn="ctr"/>
                  <a:r>
                    <a:rPr lang="en-US" altLang="zh-CN" sz="1400" b="1" dirty="0">
                      <a:solidFill>
                        <a:schemeClr val="tx1"/>
                      </a:solidFill>
                    </a:rPr>
                    <a:t>t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</a:rPr>
                    <a:t>区</a:t>
                  </a:r>
                </a:p>
              </p:txBody>
            </p:sp>
            <p:sp>
              <p:nvSpPr>
                <p:cNvPr id="12" name="圆角矩形 8">
                  <a:extLst>
                    <a:ext uri="{FF2B5EF4-FFF2-40B4-BE49-F238E27FC236}">
                      <a16:creationId xmlns:a16="http://schemas.microsoft.com/office/drawing/2014/main" id="{A16D5D92-6D11-1120-C2B4-4D706F26353C}"/>
                    </a:ext>
                  </a:extLst>
                </p:cNvPr>
                <p:cNvSpPr/>
                <p:nvPr/>
              </p:nvSpPr>
              <p:spPr>
                <a:xfrm>
                  <a:off x="4163" y="5563"/>
                  <a:ext cx="4138" cy="1773"/>
                </a:xfrm>
                <a:prstGeom prst="roundRect">
                  <a:avLst>
                    <a:gd name="adj" fmla="val 6792"/>
                  </a:avLst>
                </a:prstGeom>
                <a:solidFill>
                  <a:srgbClr val="A4BAE6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b="1" dirty="0">
                      <a:solidFill>
                        <a:schemeClr val="tx1"/>
                      </a:solidFill>
                    </a:rPr>
                    <a:t>行业领域</a:t>
                  </a:r>
                  <a:endParaRPr lang="en-US" altLang="zh-CN" sz="14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zh-CN" altLang="en-US" sz="1400" b="1" dirty="0">
                      <a:solidFill>
                        <a:schemeClr val="tx1"/>
                      </a:solidFill>
                    </a:rPr>
                    <a:t>语料区</a:t>
                  </a:r>
                  <a:endParaRPr lang="en-US" altLang="zh-CN" sz="14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zh-CN" sz="14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zh-CN" sz="14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zh-CN" sz="14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zh-CN" altLang="en-US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圆角矩形 9">
                  <a:extLst>
                    <a:ext uri="{FF2B5EF4-FFF2-40B4-BE49-F238E27FC236}">
                      <a16:creationId xmlns:a16="http://schemas.microsoft.com/office/drawing/2014/main" id="{092996A7-C64B-C9FC-5005-327457736563}"/>
                    </a:ext>
                  </a:extLst>
                </p:cNvPr>
                <p:cNvSpPr/>
                <p:nvPr/>
              </p:nvSpPr>
              <p:spPr>
                <a:xfrm>
                  <a:off x="8463" y="5563"/>
                  <a:ext cx="1278" cy="1773"/>
                </a:xfrm>
                <a:prstGeom prst="roundRect">
                  <a:avLst/>
                </a:prstGeom>
                <a:solidFill>
                  <a:srgbClr val="A4BAE6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b="1" dirty="0">
                      <a:solidFill>
                        <a:schemeClr val="tx1"/>
                      </a:solidFill>
                    </a:rPr>
                    <a:t>算力区</a:t>
                  </a:r>
                </a:p>
              </p:txBody>
            </p:sp>
            <p:sp>
              <p:nvSpPr>
                <p:cNvPr id="14" name="圆角矩形 10">
                  <a:extLst>
                    <a:ext uri="{FF2B5EF4-FFF2-40B4-BE49-F238E27FC236}">
                      <a16:creationId xmlns:a16="http://schemas.microsoft.com/office/drawing/2014/main" id="{BF62C79A-1FC0-557F-F135-B2534BAB85C1}"/>
                    </a:ext>
                  </a:extLst>
                </p:cNvPr>
                <p:cNvSpPr/>
                <p:nvPr/>
              </p:nvSpPr>
              <p:spPr>
                <a:xfrm>
                  <a:off x="4346" y="6307"/>
                  <a:ext cx="1180" cy="935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b="1" dirty="0">
                      <a:solidFill>
                        <a:schemeClr val="tx1"/>
                      </a:solidFill>
                    </a:rPr>
                    <a:t>语料库</a:t>
                  </a:r>
                </a:p>
              </p:txBody>
            </p:sp>
            <p:sp>
              <p:nvSpPr>
                <p:cNvPr id="15" name="圆角矩形 5">
                  <a:extLst>
                    <a:ext uri="{FF2B5EF4-FFF2-40B4-BE49-F238E27FC236}">
                      <a16:creationId xmlns:a16="http://schemas.microsoft.com/office/drawing/2014/main" id="{3980D90C-50E0-31FE-D160-75E7B074A3FC}"/>
                    </a:ext>
                  </a:extLst>
                </p:cNvPr>
                <p:cNvSpPr/>
                <p:nvPr/>
              </p:nvSpPr>
              <p:spPr>
                <a:xfrm>
                  <a:off x="5650" y="6307"/>
                  <a:ext cx="1109" cy="935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b="1" dirty="0">
                      <a:solidFill>
                        <a:schemeClr val="tx1"/>
                      </a:solidFill>
                    </a:rPr>
                    <a:t>语料工具</a:t>
                  </a:r>
                </a:p>
              </p:txBody>
            </p:sp>
            <p:sp>
              <p:nvSpPr>
                <p:cNvPr id="16" name="圆角矩形 11">
                  <a:extLst>
                    <a:ext uri="{FF2B5EF4-FFF2-40B4-BE49-F238E27FC236}">
                      <a16:creationId xmlns:a16="http://schemas.microsoft.com/office/drawing/2014/main" id="{B86A40E7-0BB4-3F2C-0326-ED07853A78FE}"/>
                    </a:ext>
                  </a:extLst>
                </p:cNvPr>
                <p:cNvSpPr/>
                <p:nvPr/>
              </p:nvSpPr>
              <p:spPr>
                <a:xfrm>
                  <a:off x="1391" y="4388"/>
                  <a:ext cx="8350" cy="858"/>
                </a:xfrm>
                <a:prstGeom prst="roundRect">
                  <a:avLst/>
                </a:prstGeom>
                <a:solidFill>
                  <a:srgbClr val="A4BAE6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b="1">
                      <a:solidFill>
                        <a:schemeClr val="tx1"/>
                      </a:solidFill>
                    </a:rPr>
                    <a:t>智能体应用</a:t>
                  </a:r>
                </a:p>
              </p:txBody>
            </p:sp>
          </p:grpSp>
          <p:sp>
            <p:nvSpPr>
              <p:cNvPr id="8" name="圆角矩形 10">
                <a:extLst>
                  <a:ext uri="{FF2B5EF4-FFF2-40B4-BE49-F238E27FC236}">
                    <a16:creationId xmlns:a16="http://schemas.microsoft.com/office/drawing/2014/main" id="{8FE68DF6-BB65-DE89-25D5-1BA199053E91}"/>
                  </a:ext>
                </a:extLst>
              </p:cNvPr>
              <p:cNvSpPr/>
              <p:nvPr/>
            </p:nvSpPr>
            <p:spPr>
              <a:xfrm>
                <a:off x="6315" y="6360"/>
                <a:ext cx="1180" cy="114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tx1"/>
                    </a:solidFill>
                  </a:rPr>
                  <a:t>AI</a:t>
                </a:r>
                <a:r>
                  <a:rPr lang="zh-CN" altLang="en-US" sz="1400" b="1" dirty="0">
                    <a:solidFill>
                      <a:schemeClr val="tx1"/>
                    </a:solidFill>
                  </a:rPr>
                  <a:t>数据库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602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F84B0-995A-B529-D915-1D54AF05D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6DDBE0-9EE0-6D39-2C31-D04FEE22C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</a:t>
            </a:r>
            <a:r>
              <a:rPr lang="en-US" altLang="zh-CN" dirty="0"/>
              <a:t> </a:t>
            </a:r>
            <a:r>
              <a:rPr lang="zh-CN" altLang="en-US" dirty="0"/>
              <a:t>传统</a:t>
            </a:r>
            <a:r>
              <a:rPr lang="en-US" altLang="zh-CN" dirty="0"/>
              <a:t>RAG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2E0D64A-DADB-721E-34AA-B6574E03A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778F912B-1D99-29B9-A275-104FE36396B3}"/>
              </a:ext>
            </a:extLst>
          </p:cNvPr>
          <p:cNvSpPr txBox="1">
            <a:spLocks/>
          </p:cNvSpPr>
          <p:nvPr/>
        </p:nvSpPr>
        <p:spPr>
          <a:xfrm>
            <a:off x="9714689" y="65955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6" name="图形 1">
            <a:extLst>
              <a:ext uri="{FF2B5EF4-FFF2-40B4-BE49-F238E27FC236}">
                <a16:creationId xmlns:a16="http://schemas.microsoft.com/office/drawing/2014/main" id="{39DB8D90-7A81-8265-7A71-4F0E09834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31080" y="-2629047"/>
            <a:ext cx="8790025" cy="97668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271071E-5BD7-28FE-64AB-786B9EBEDF18}"/>
              </a:ext>
            </a:extLst>
          </p:cNvPr>
          <p:cNvSpPr txBox="1"/>
          <p:nvPr/>
        </p:nvSpPr>
        <p:spPr>
          <a:xfrm>
            <a:off x="695960" y="1058424"/>
            <a:ext cx="10800716" cy="1477328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indent="457200"/>
            <a:r>
              <a:rPr lang="zh-CN" altLang="en-US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主要是由构成智能体的大模型所承担和实现的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。其重点在于对于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任务进行精细的分解和子任务进行周密的规划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。</a:t>
            </a:r>
          </a:p>
          <a:p>
            <a:pPr indent="457200"/>
            <a:r>
              <a:rPr lang="zh-CN" altLang="en-US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规划可以分为反思规划，无反馈规划，有反馈规划，分治规划等。</a:t>
            </a:r>
          </a:p>
          <a:p>
            <a:pPr indent="457200"/>
            <a:r>
              <a:rPr lang="zh-CN" altLang="en-US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下面案例为大模型接受一般性任务，采用</a:t>
            </a:r>
            <a:r>
              <a:rPr lang="en-US" altLang="zh-CN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zero-shot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（零样本）和</a:t>
            </a:r>
            <a:r>
              <a:rPr lang="en-US" altLang="zh-CN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Reasoning-chain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思维链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)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，以及</a:t>
            </a:r>
            <a:r>
              <a:rPr lang="en-US" altLang="zh-CN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prompt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工程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进行无反馈推理的过程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35CAEC-9153-4130-0650-A4BC804CDDAD}"/>
              </a:ext>
            </a:extLst>
          </p:cNvPr>
          <p:cNvSpPr txBox="1"/>
          <p:nvPr/>
        </p:nvSpPr>
        <p:spPr>
          <a:xfrm>
            <a:off x="7849183" y="2421432"/>
            <a:ext cx="373101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buFont typeface="+mj-lt"/>
              <a:buNone/>
            </a:pP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传统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RAG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局限性：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>
              <a:buFont typeface="+mj-lt"/>
              <a:buNone/>
            </a:pP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>
              <a:buFont typeface="+mj-lt"/>
              <a:buNone/>
            </a:pPr>
            <a:r>
              <a:rPr lang="en-US" altLang="zh-CN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1 </a:t>
            </a:r>
            <a:r>
              <a:rPr lang="zh-CN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大模型更喜欢“结构化”的输入。</a:t>
            </a:r>
            <a:endParaRPr lang="en-US" altLang="zh-CN" sz="16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/>
            <a:r>
              <a:rPr lang="en-US" altLang="zh-CN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跨文本块的联系容易断裂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/>
            <a:r>
              <a:rPr lang="en-US" altLang="zh-CN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3  </a:t>
            </a:r>
            <a:r>
              <a:rPr lang="zh-CN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多跳推理和因果关系的难题</a:t>
            </a:r>
          </a:p>
          <a:p>
            <a:pPr indent="457200"/>
            <a:endParaRPr lang="zh-CN" altLang="en-US" sz="16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>
              <a:buFont typeface="+mj-lt"/>
              <a:buNone/>
            </a:pP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98" name="Picture 2" descr="图片">
            <a:extLst>
              <a:ext uri="{FF2B5EF4-FFF2-40B4-BE49-F238E27FC236}">
                <a16:creationId xmlns:a16="http://schemas.microsoft.com/office/drawing/2014/main" id="{231E47B6-E0EB-00FE-E082-BDCD62956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" y="2610637"/>
            <a:ext cx="7643896" cy="338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37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E193A-4DA6-33B3-566B-F80A18354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281CB-BEE8-A940-1382-CF180965E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60" y="207646"/>
            <a:ext cx="10800715" cy="396654"/>
          </a:xfrm>
        </p:spPr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</a:t>
            </a:r>
            <a:r>
              <a:rPr lang="en-US" altLang="zh-CN" dirty="0"/>
              <a:t> Agentic</a:t>
            </a:r>
            <a:r>
              <a:rPr lang="zh-CN" altLang="en-US" dirty="0"/>
              <a:t> </a:t>
            </a:r>
            <a:r>
              <a:rPr lang="en-US" altLang="zh-CN" dirty="0"/>
              <a:t>RAG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AA4E695-1E57-33B6-774A-6D241C781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CCA2CD07-3D56-F484-F6B0-0534B0317842}"/>
              </a:ext>
            </a:extLst>
          </p:cNvPr>
          <p:cNvSpPr txBox="1">
            <a:spLocks/>
          </p:cNvSpPr>
          <p:nvPr/>
        </p:nvSpPr>
        <p:spPr>
          <a:xfrm>
            <a:off x="9714689" y="65955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6" name="图形 1">
            <a:extLst>
              <a:ext uri="{FF2B5EF4-FFF2-40B4-BE49-F238E27FC236}">
                <a16:creationId xmlns:a16="http://schemas.microsoft.com/office/drawing/2014/main" id="{E412D901-6B8F-188C-C5CD-ECEAC2860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31080" y="-2629047"/>
            <a:ext cx="8790025" cy="97668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FE2F9B9-0C07-F983-4EB3-1006B2607C20}"/>
              </a:ext>
            </a:extLst>
          </p:cNvPr>
          <p:cNvSpPr txBox="1"/>
          <p:nvPr/>
        </p:nvSpPr>
        <p:spPr>
          <a:xfrm>
            <a:off x="695960" y="1058424"/>
            <a:ext cx="10800716" cy="1477328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主要是由构成智能体的大模型所承担和实现的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。其重点在于对于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任务进行精细的分解和子任务进行周密的规划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。</a:t>
            </a: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规划可以分为反思规划，无反馈规划，有反馈规划，分治规划等。</a:t>
            </a: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下面案例为大模型接受一般性任务，采用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zero-shot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（零样本）和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Reasoning-chain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思维链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，以及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prompt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工程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进行无反馈推理的过程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23E7DE-CE59-3EA9-8504-88096A30A290}"/>
              </a:ext>
            </a:extLst>
          </p:cNvPr>
          <p:cNvSpPr txBox="1"/>
          <p:nvPr/>
        </p:nvSpPr>
        <p:spPr>
          <a:xfrm>
            <a:off x="8340974" y="3197612"/>
            <a:ext cx="373101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推理过程可大致按照以下步骤来划分：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将复杂的大任务``化整为零''，拆解成一个个可管理的小任务。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为每一个小任务构建出可以执行的微小策略步骤。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通过微小策略步骤的累积，形成复杂任务的整体解决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。</a:t>
            </a:r>
          </a:p>
        </p:txBody>
      </p:sp>
      <p:pic>
        <p:nvPicPr>
          <p:cNvPr id="2050" name="Picture 2" descr="图片">
            <a:extLst>
              <a:ext uri="{FF2B5EF4-FFF2-40B4-BE49-F238E27FC236}">
                <a16:creationId xmlns:a16="http://schemas.microsoft.com/office/drawing/2014/main" id="{3BCFD803-D5EC-5A5D-728F-FD407436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26" y="2493962"/>
            <a:ext cx="7537947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42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4F4F-5C2E-2203-FA0D-BC4AB0C6D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4C52F-3F67-3F4A-B723-C7B27C1E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</a:t>
            </a:r>
            <a:r>
              <a:rPr lang="en-US" altLang="zh-CN" dirty="0"/>
              <a:t> Graph RAG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FC7EE0E-6F27-E222-4B0A-EF4FAD875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415C0024-8EA6-B11C-FD57-E9E19E56E95C}"/>
              </a:ext>
            </a:extLst>
          </p:cNvPr>
          <p:cNvSpPr txBox="1">
            <a:spLocks/>
          </p:cNvSpPr>
          <p:nvPr/>
        </p:nvSpPr>
        <p:spPr>
          <a:xfrm>
            <a:off x="9714689" y="65955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6" name="图形 1">
            <a:extLst>
              <a:ext uri="{FF2B5EF4-FFF2-40B4-BE49-F238E27FC236}">
                <a16:creationId xmlns:a16="http://schemas.microsoft.com/office/drawing/2014/main" id="{AC46E3F4-AFED-ACAD-6F8C-5AFDB490A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31080" y="-2629047"/>
            <a:ext cx="8790025" cy="97668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A785A87-2C2A-F202-9448-A9359628974A}"/>
              </a:ext>
            </a:extLst>
          </p:cNvPr>
          <p:cNvSpPr txBox="1"/>
          <p:nvPr/>
        </p:nvSpPr>
        <p:spPr>
          <a:xfrm>
            <a:off x="695960" y="1058424"/>
            <a:ext cx="10800716" cy="1477328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传统</a:t>
            </a:r>
            <a:r>
              <a:rPr lang="en-US" altLang="zh-CN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RAG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依赖向量数据库检索非结构化的文本块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。文本块包含信息，却没有标注实体之间的关系。模型很难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高效的建立联系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。</a:t>
            </a: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规划可以分为反思规划，无反馈规划，有反馈规划，分治规划等。</a:t>
            </a: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下面案例为大模型接受一般性任务，采用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zero-shot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（零样本）和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Reasoning-chain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思维链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，以及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prompt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工程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进行无反馈推理的过程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DE1342-321E-6315-7DE9-DB5A6575B190}"/>
              </a:ext>
            </a:extLst>
          </p:cNvPr>
          <p:cNvSpPr txBox="1"/>
          <p:nvPr/>
        </p:nvSpPr>
        <p:spPr>
          <a:xfrm>
            <a:off x="8340974" y="3197612"/>
            <a:ext cx="37310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zh-CN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把文本变成知识图谱</a:t>
            </a:r>
            <a:endParaRPr lang="en-US" altLang="zh-CN" sz="16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用图遍历找答案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zh-CN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3 </a:t>
            </a:r>
            <a:r>
              <a:rPr lang="zh-CN" altLang="en-US" sz="16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让大模型推理更轻松</a:t>
            </a:r>
            <a:endParaRPr lang="en-US" altLang="zh-CN" sz="16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174A33-45FE-6898-5FC4-7B4C303D6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60" y="2638382"/>
            <a:ext cx="8058426" cy="36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8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AF807-DFC9-F644-B493-EFB0A8432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8EDC36-4E34-748E-B05D-A6090BB5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</a:t>
            </a:r>
            <a:r>
              <a:rPr lang="en-US" altLang="zh-CN" dirty="0"/>
              <a:t> </a:t>
            </a:r>
            <a:r>
              <a:rPr lang="zh-CN" altLang="en-US" dirty="0"/>
              <a:t>一图看清智能体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3721AA1-0DE3-D58F-FB19-3E7A7D371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F783A4E4-1EFA-D1FB-2B96-44707ECD1C7D}"/>
              </a:ext>
            </a:extLst>
          </p:cNvPr>
          <p:cNvSpPr txBox="1">
            <a:spLocks/>
          </p:cNvSpPr>
          <p:nvPr/>
        </p:nvSpPr>
        <p:spPr>
          <a:xfrm>
            <a:off x="9714689" y="65955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6" name="图形 1">
            <a:extLst>
              <a:ext uri="{FF2B5EF4-FFF2-40B4-BE49-F238E27FC236}">
                <a16:creationId xmlns:a16="http://schemas.microsoft.com/office/drawing/2014/main" id="{1E6B240C-A68D-4932-1E18-6AAEAD264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31080" y="-2629047"/>
            <a:ext cx="8790025" cy="97668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A988950-BB36-A4AD-B9C1-81596BD830DC}"/>
              </a:ext>
            </a:extLst>
          </p:cNvPr>
          <p:cNvSpPr txBox="1"/>
          <p:nvPr/>
        </p:nvSpPr>
        <p:spPr>
          <a:xfrm>
            <a:off x="8389809" y="1077867"/>
            <a:ext cx="37310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推理过程可大致按照以下步骤来划分：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将复杂的大任务``化整为零''，拆解成一个个可管理的小任务。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为每一个小任务构建出可以执行的微小策略步骤。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通过微小策略步骤的累积，形成复杂任务的整体解决。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91447C-0E45-F01E-ACB1-2A22FD1D4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863600"/>
            <a:ext cx="7754809" cy="537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0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AF807-DFC9-F644-B493-EFB0A8432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8EDC36-4E34-748E-B05D-A6090BB5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</a:t>
            </a:r>
            <a:r>
              <a:rPr lang="en-US" altLang="zh-CN" dirty="0"/>
              <a:t> RAG</a:t>
            </a:r>
            <a:r>
              <a:rPr lang="zh-CN" altLang="en-US" dirty="0"/>
              <a:t>基础架构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3721AA1-0DE3-D58F-FB19-3E7A7D371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F783A4E4-1EFA-D1FB-2B96-44707ECD1C7D}"/>
              </a:ext>
            </a:extLst>
          </p:cNvPr>
          <p:cNvSpPr txBox="1">
            <a:spLocks/>
          </p:cNvSpPr>
          <p:nvPr/>
        </p:nvSpPr>
        <p:spPr>
          <a:xfrm>
            <a:off x="9714689" y="65955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6" name="图形 1">
            <a:extLst>
              <a:ext uri="{FF2B5EF4-FFF2-40B4-BE49-F238E27FC236}">
                <a16:creationId xmlns:a16="http://schemas.microsoft.com/office/drawing/2014/main" id="{1E6B240C-A68D-4932-1E18-6AAEAD264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31080" y="-2629047"/>
            <a:ext cx="8790025" cy="97668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C5C0EB-CBCC-06F5-DBB2-61CAF5A0B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" y="4393769"/>
            <a:ext cx="7342447" cy="23209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24B61F8-A1A6-8D80-515B-18F9C9B6EFBB}"/>
              </a:ext>
            </a:extLst>
          </p:cNvPr>
          <p:cNvSpPr txBox="1"/>
          <p:nvPr/>
        </p:nvSpPr>
        <p:spPr>
          <a:xfrm>
            <a:off x="8038407" y="1612516"/>
            <a:ext cx="373101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RAG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不足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CN" sz="2000" b="1" dirty="0"/>
              <a:t>RAG</a:t>
            </a:r>
            <a:r>
              <a:rPr lang="zh-CN" altLang="en-US" sz="2000" b="1" dirty="0"/>
              <a:t>只是解决查询的问题，但很多时候不是“查询 </a:t>
            </a:r>
            <a:r>
              <a:rPr lang="en-US" altLang="zh-CN" sz="2000" b="1" dirty="0"/>
              <a:t>-&gt; </a:t>
            </a:r>
            <a:r>
              <a:rPr lang="zh-CN" altLang="en-US" sz="2000" b="1" dirty="0"/>
              <a:t>理解生成”这么简单的两步就能解决所有问题。</a:t>
            </a:r>
            <a:endParaRPr lang="en-US" altLang="zh-CN" sz="2000" b="1" dirty="0"/>
          </a:p>
          <a:p>
            <a:pPr marL="342900" lvl="0" indent="-342900">
              <a:buFont typeface="+mj-lt"/>
              <a:buAutoNum type="arabicPeriod"/>
            </a:pPr>
            <a:r>
              <a:rPr lang="zh-CN" altLang="en-US" sz="2000" b="1" dirty="0"/>
              <a:t>需要在大模型理解之后继续执行很多业务流程。</a:t>
            </a:r>
            <a:endParaRPr lang="en-US" altLang="zh-CN" sz="2000" b="1" dirty="0"/>
          </a:p>
          <a:p>
            <a:pPr marL="342900" lvl="0" indent="-342900">
              <a:buFont typeface="+mj-lt"/>
              <a:buAutoNum type="arabicPeriod"/>
            </a:pPr>
            <a:r>
              <a:rPr lang="zh-CN" altLang="en-US" sz="2000" b="1" dirty="0"/>
              <a:t>需要让大模型先帮你理解问题，基于理解结果告诉你怎么执行后续流程。也就是查询 </a:t>
            </a:r>
            <a:r>
              <a:rPr lang="en-US" altLang="zh-CN" sz="2000" b="1" dirty="0"/>
              <a:t>-&gt; </a:t>
            </a:r>
            <a:r>
              <a:rPr lang="zh-CN" altLang="en-US" sz="2000" b="1" dirty="0"/>
              <a:t>理解 </a:t>
            </a:r>
            <a:r>
              <a:rPr lang="en-US" altLang="zh-CN" sz="2000" b="1" dirty="0"/>
              <a:t>-&gt; </a:t>
            </a:r>
            <a:r>
              <a:rPr lang="zh-CN" altLang="en-US" sz="2000" b="1" dirty="0"/>
              <a:t>执行三步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4500A4C-4828-EFE1-A3EA-DD27249F1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60" y="898902"/>
            <a:ext cx="7342447" cy="339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7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AEB40-E89C-AFD4-EAFC-41547C420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BF7B3-7A53-095A-AC5B-3717BA03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</a:t>
            </a:r>
            <a:r>
              <a:rPr lang="en-US" altLang="zh-CN" dirty="0"/>
              <a:t> RAG-</a:t>
            </a:r>
            <a:r>
              <a:rPr lang="zh-CN" altLang="en-US" dirty="0"/>
              <a:t>知识库架构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A6206F-ACBD-1055-42DD-237BA145A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DD0454DC-1A33-3647-76EE-02B0AEC21DD0}"/>
              </a:ext>
            </a:extLst>
          </p:cNvPr>
          <p:cNvSpPr txBox="1">
            <a:spLocks/>
          </p:cNvSpPr>
          <p:nvPr/>
        </p:nvSpPr>
        <p:spPr>
          <a:xfrm>
            <a:off x="9714689" y="65955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6" name="图形 1">
            <a:extLst>
              <a:ext uri="{FF2B5EF4-FFF2-40B4-BE49-F238E27FC236}">
                <a16:creationId xmlns:a16="http://schemas.microsoft.com/office/drawing/2014/main" id="{649E8B60-F8A3-AAFD-F57C-FE038F552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31080" y="-2629047"/>
            <a:ext cx="8790025" cy="97668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1AC2DFC-DE64-4674-5328-80747FD1D49D}"/>
              </a:ext>
            </a:extLst>
          </p:cNvPr>
          <p:cNvSpPr txBox="1"/>
          <p:nvPr/>
        </p:nvSpPr>
        <p:spPr>
          <a:xfrm>
            <a:off x="8143765" y="1612516"/>
            <a:ext cx="392631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工作流程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r>
              <a:rPr lang="en-US" altLang="zh-CN" dirty="0"/>
              <a:t>1 </a:t>
            </a:r>
            <a:r>
              <a:rPr lang="zh-CN" altLang="en-US" dirty="0"/>
              <a:t>、用户提问；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、系统在知识库中检索相关文档片段；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、拼接检索结果与问题一起发给模型；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、模型根据上下文生成回答。</a:t>
            </a: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ABE5B6B-F7A2-68AB-6A4E-E91A24CB7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9" y="905934"/>
            <a:ext cx="7374615" cy="552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0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DC08D-3203-E5B8-0558-780ED671C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94180-6989-D593-DD9A-39D0F501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</a:t>
            </a:r>
            <a:r>
              <a:rPr lang="en-US" altLang="zh-CN" dirty="0"/>
              <a:t> RAG-Function Call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F96296-3477-D66D-E863-029E769A0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9E16F09A-C1E5-50E9-1213-44624D2F593E}"/>
              </a:ext>
            </a:extLst>
          </p:cNvPr>
          <p:cNvSpPr txBox="1">
            <a:spLocks/>
          </p:cNvSpPr>
          <p:nvPr/>
        </p:nvSpPr>
        <p:spPr>
          <a:xfrm>
            <a:off x="9714689" y="65955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6" name="图形 1">
            <a:extLst>
              <a:ext uri="{FF2B5EF4-FFF2-40B4-BE49-F238E27FC236}">
                <a16:creationId xmlns:a16="http://schemas.microsoft.com/office/drawing/2014/main" id="{48F7AFB6-B00F-3CA1-3396-80CC1053E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31080" y="-2629047"/>
            <a:ext cx="8790025" cy="97668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3013BC3-A3AA-0C02-EB89-3AF5D00E3E1C}"/>
              </a:ext>
            </a:extLst>
          </p:cNvPr>
          <p:cNvSpPr txBox="1"/>
          <p:nvPr/>
        </p:nvSpPr>
        <p:spPr>
          <a:xfrm>
            <a:off x="8038407" y="1612516"/>
            <a:ext cx="373101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FC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开发步骤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通过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functions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字段传给大模型，通过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name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description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parameters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等字段描述每个函数的用途。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Font typeface="+mj-lt"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解析大模型生成结果，执行函数调用。当模型决定调用函数时，解析大模型返回的</a:t>
            </a:r>
            <a:r>
              <a:rPr lang="en-US" altLang="zh-CN" sz="2000" b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function_call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字段，内容形如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{"name":"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函数名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", "arguments":</a:t>
            </a:r>
            <a:r>
              <a:rPr lang="en-US" altLang="zh-CN" sz="2000" b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json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格式参数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} 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DA97C4-D525-5089-0215-B303DBE4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60" y="931024"/>
            <a:ext cx="7269257" cy="556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4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8652</TotalTime>
  <Words>2605</Words>
  <Application>Microsoft Office PowerPoint</Application>
  <PresentationFormat>宽屏</PresentationFormat>
  <Paragraphs>321</Paragraphs>
  <Slides>21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Source Han Sans CN</vt:lpstr>
      <vt:lpstr>等线</vt:lpstr>
      <vt:lpstr>等线 Light</vt:lpstr>
      <vt:lpstr>微软雅黑</vt:lpstr>
      <vt:lpstr>Microsoft YaHei Light</vt:lpstr>
      <vt:lpstr>Arial</vt:lpstr>
      <vt:lpstr>Wingdings</vt:lpstr>
      <vt:lpstr>Office 主题​​</vt:lpstr>
      <vt:lpstr>1 AI Agent实现的技术要点</vt:lpstr>
      <vt:lpstr>1 AI Agent总架构</vt:lpstr>
      <vt:lpstr>1.1  传统RAG</vt:lpstr>
      <vt:lpstr>1.1  Agentic RAG</vt:lpstr>
      <vt:lpstr>1.1  Graph RAG</vt:lpstr>
      <vt:lpstr>1.1  一图看清智能体</vt:lpstr>
      <vt:lpstr>1.1  RAG基础架构</vt:lpstr>
      <vt:lpstr>1.1  RAG-知识库架构</vt:lpstr>
      <vt:lpstr>1.1  RAG-Function Call</vt:lpstr>
      <vt:lpstr>1.1  RAG-语义分块</vt:lpstr>
      <vt:lpstr>1.1  KG-知识图谱</vt:lpstr>
      <vt:lpstr>PowerPoint 演示文稿</vt:lpstr>
      <vt:lpstr>AI Ready理论框架</vt:lpstr>
      <vt:lpstr>AI Ready 产品架构设计-待补充</vt:lpstr>
      <vt:lpstr>PowerPoint 演示文稿</vt:lpstr>
      <vt:lpstr>规资大模型应用落地方案五步法</vt:lpstr>
      <vt:lpstr>实施路径结构</vt:lpstr>
      <vt:lpstr>选模型</vt:lpstr>
      <vt:lpstr>选垂类模型</vt:lpstr>
      <vt:lpstr>Agent规划</vt:lpstr>
      <vt:lpstr>算力配置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269667394@qq.com</dc:creator>
  <cp:lastModifiedBy>chen zhao</cp:lastModifiedBy>
  <cp:revision>26</cp:revision>
  <dcterms:created xsi:type="dcterms:W3CDTF">2025-06-12T08:55:16Z</dcterms:created>
  <dcterms:modified xsi:type="dcterms:W3CDTF">2025-10-16T11:17:46Z</dcterms:modified>
</cp:coreProperties>
</file>